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2" r:id="rId2"/>
  </p:sldMasterIdLst>
  <p:notesMasterIdLst>
    <p:notesMasterId r:id="rId35"/>
  </p:notesMasterIdLst>
  <p:handoutMasterIdLst>
    <p:handoutMasterId r:id="rId36"/>
  </p:handoutMasterIdLst>
  <p:sldIdLst>
    <p:sldId id="657" r:id="rId3"/>
    <p:sldId id="691" r:id="rId4"/>
    <p:sldId id="692" r:id="rId5"/>
    <p:sldId id="693" r:id="rId6"/>
    <p:sldId id="727" r:id="rId7"/>
    <p:sldId id="752" r:id="rId8"/>
    <p:sldId id="758" r:id="rId9"/>
    <p:sldId id="754" r:id="rId10"/>
    <p:sldId id="759" r:id="rId11"/>
    <p:sldId id="701" r:id="rId12"/>
    <p:sldId id="702" r:id="rId13"/>
    <p:sldId id="703" r:id="rId14"/>
    <p:sldId id="724" r:id="rId15"/>
    <p:sldId id="776" r:id="rId16"/>
    <p:sldId id="705" r:id="rId17"/>
    <p:sldId id="723" r:id="rId18"/>
    <p:sldId id="774" r:id="rId19"/>
    <p:sldId id="775" r:id="rId20"/>
    <p:sldId id="761" r:id="rId21"/>
    <p:sldId id="762" r:id="rId22"/>
    <p:sldId id="763" r:id="rId23"/>
    <p:sldId id="764" r:id="rId24"/>
    <p:sldId id="765" r:id="rId25"/>
    <p:sldId id="766" r:id="rId26"/>
    <p:sldId id="767" r:id="rId27"/>
    <p:sldId id="768" r:id="rId28"/>
    <p:sldId id="769" r:id="rId29"/>
    <p:sldId id="770" r:id="rId30"/>
    <p:sldId id="771" r:id="rId31"/>
    <p:sldId id="772" r:id="rId32"/>
    <p:sldId id="773" r:id="rId33"/>
    <p:sldId id="732" r:id="rId34"/>
  </p:sldIdLst>
  <p:sldSz cx="12192000" cy="6858000"/>
  <p:notesSz cx="9309100" cy="7023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oentges" initials="CB" lastIdx="1" clrIdx="0">
    <p:extLst>
      <p:ext uri="{19B8F6BF-5375-455C-9EA6-DF929625EA0E}">
        <p15:presenceInfo xmlns:p15="http://schemas.microsoft.com/office/powerpoint/2012/main" userId="S-1-5-21-4235035007-1445602793-1139101229-8175" providerId="AD"/>
      </p:ext>
    </p:extLst>
  </p:cmAuthor>
  <p:cmAuthor id="2" name="Edgar Segovia" initials="ES" lastIdx="1" clrIdx="1">
    <p:extLst>
      <p:ext uri="{19B8F6BF-5375-455C-9EA6-DF929625EA0E}">
        <p15:presenceInfo xmlns:p15="http://schemas.microsoft.com/office/powerpoint/2012/main" userId="S::Edgar.Segovia@wginc.com::e484044b-1891-4b04-ac52-a77ff09663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89381" autoAdjust="0"/>
  </p:normalViewPr>
  <p:slideViewPr>
    <p:cSldViewPr snapToGrid="0">
      <p:cViewPr varScale="1">
        <p:scale>
          <a:sx n="115" d="100"/>
          <a:sy n="115" d="100"/>
        </p:scale>
        <p:origin x="432" y="96"/>
      </p:cViewPr>
      <p:guideLst>
        <p:guide orient="horz" pos="2160"/>
        <p:guide pos="3840"/>
      </p:guideLst>
    </p:cSldViewPr>
  </p:slideViewPr>
  <p:outlineViewPr>
    <p:cViewPr>
      <p:scale>
        <a:sx n="33" d="100"/>
        <a:sy n="33" d="100"/>
      </p:scale>
      <p:origin x="0" y="-3285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8" y="-312"/>
      </p:cViewPr>
      <p:guideLst>
        <p:guide orient="horz" pos="2213"/>
        <p:guide pos="29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91DEA-E1B5-45C3-A4D7-ED140DC7DDB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C479ECB-2ACF-42B8-A275-F8F32B574367}">
      <dgm:prSet phldrT="[Text]"/>
      <dgm:spPr/>
      <dgm:t>
        <a:bodyPr/>
        <a:lstStyle/>
        <a:p>
          <a:r>
            <a:rPr lang="en-US" dirty="0"/>
            <a:t>Estimate: </a:t>
          </a:r>
          <a:r>
            <a:rPr lang="en-US" dirty="0" smtClean="0"/>
            <a:t>$1,247,524.41</a:t>
          </a:r>
          <a:endParaRPr lang="en-US" dirty="0"/>
        </a:p>
        <a:p>
          <a:r>
            <a:rPr lang="en-US" dirty="0"/>
            <a:t>Calendar days: </a:t>
          </a:r>
        </a:p>
        <a:p>
          <a:r>
            <a:rPr lang="en-US" dirty="0" smtClean="0"/>
            <a:t>270 calendar days</a:t>
          </a:r>
          <a:endParaRPr lang="en-US" dirty="0"/>
        </a:p>
      </dgm:t>
    </dgm:pt>
    <dgm:pt modelId="{9A6A40F0-145A-48AD-BDE6-0413AFC32186}" type="parTrans" cxnId="{B415A698-CE4A-4B1D-A1F4-43FDB4AE7609}">
      <dgm:prSet/>
      <dgm:spPr/>
      <dgm:t>
        <a:bodyPr/>
        <a:lstStyle/>
        <a:p>
          <a:endParaRPr lang="en-US"/>
        </a:p>
      </dgm:t>
    </dgm:pt>
    <dgm:pt modelId="{5854F0B8-2BA4-4519-8FF6-8DF11EC17925}" type="sibTrans" cxnId="{B415A698-CE4A-4B1D-A1F4-43FDB4AE7609}">
      <dgm:prSet/>
      <dgm:spPr/>
      <dgm:t>
        <a:bodyPr/>
        <a:lstStyle/>
        <a:p>
          <a:endParaRPr lang="en-US"/>
        </a:p>
      </dgm:t>
    </dgm:pt>
    <dgm:pt modelId="{7E45E0B1-39A0-4D7A-9060-28DAD8DE7316}" type="pres">
      <dgm:prSet presAssocID="{FC891DEA-E1B5-45C3-A4D7-ED140DC7DDB1}" presName="diagram" presStyleCnt="0">
        <dgm:presLayoutVars>
          <dgm:dir/>
          <dgm:resizeHandles val="exact"/>
        </dgm:presLayoutVars>
      </dgm:prSet>
      <dgm:spPr/>
      <dgm:t>
        <a:bodyPr/>
        <a:lstStyle/>
        <a:p>
          <a:endParaRPr lang="en-US"/>
        </a:p>
      </dgm:t>
    </dgm:pt>
    <dgm:pt modelId="{9C067E99-51E9-4ADD-A2CD-2359EB52DA1D}" type="pres">
      <dgm:prSet presAssocID="{EC479ECB-2ACF-42B8-A275-F8F32B574367}" presName="node" presStyleLbl="node1" presStyleIdx="0" presStyleCnt="1" custScaleX="115909" custScaleY="109846" custLinFactNeighborX="-706" custLinFactNeighborY="54">
        <dgm:presLayoutVars>
          <dgm:bulletEnabled val="1"/>
        </dgm:presLayoutVars>
      </dgm:prSet>
      <dgm:spPr/>
      <dgm:t>
        <a:bodyPr/>
        <a:lstStyle/>
        <a:p>
          <a:endParaRPr lang="en-US"/>
        </a:p>
      </dgm:t>
    </dgm:pt>
  </dgm:ptLst>
  <dgm:cxnLst>
    <dgm:cxn modelId="{B415A698-CE4A-4B1D-A1F4-43FDB4AE7609}" srcId="{FC891DEA-E1B5-45C3-A4D7-ED140DC7DDB1}" destId="{EC479ECB-2ACF-42B8-A275-F8F32B574367}" srcOrd="0" destOrd="0" parTransId="{9A6A40F0-145A-48AD-BDE6-0413AFC32186}" sibTransId="{5854F0B8-2BA4-4519-8FF6-8DF11EC17925}"/>
    <dgm:cxn modelId="{6DD2D50B-F812-4292-9BE0-C493065CE43F}" type="presOf" srcId="{FC891DEA-E1B5-45C3-A4D7-ED140DC7DDB1}" destId="{7E45E0B1-39A0-4D7A-9060-28DAD8DE7316}" srcOrd="0" destOrd="0" presId="urn:microsoft.com/office/officeart/2005/8/layout/default"/>
    <dgm:cxn modelId="{E0491DF1-0CA4-40D5-8288-8DA514251E27}" type="presOf" srcId="{EC479ECB-2ACF-42B8-A275-F8F32B574367}" destId="{9C067E99-51E9-4ADD-A2CD-2359EB52DA1D}" srcOrd="0" destOrd="0" presId="urn:microsoft.com/office/officeart/2005/8/layout/default"/>
    <dgm:cxn modelId="{7F42AAE0-89A0-497A-8EA8-122AB4D14F8E}" type="presParOf" srcId="{7E45E0B1-39A0-4D7A-9060-28DAD8DE7316}" destId="{9C067E99-51E9-4ADD-A2CD-2359EB52DA1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5275577"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5275577"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5273472"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2320925" y="525463"/>
            <a:ext cx="4681538" cy="26336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8385" y="3335434"/>
            <a:ext cx="7452333" cy="3161713"/>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5273472"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a:t>
            </a:fld>
            <a:endParaRPr lang="en-US" dirty="0"/>
          </a:p>
        </p:txBody>
      </p:sp>
    </p:spTree>
    <p:extLst>
      <p:ext uri="{BB962C8B-B14F-4D97-AF65-F5344CB8AC3E}">
        <p14:creationId xmlns:p14="http://schemas.microsoft.com/office/powerpoint/2010/main" val="317794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dirty="0"/>
          </a:p>
        </p:txBody>
      </p:sp>
    </p:spTree>
    <p:extLst>
      <p:ext uri="{BB962C8B-B14F-4D97-AF65-F5344CB8AC3E}">
        <p14:creationId xmlns:p14="http://schemas.microsoft.com/office/powerpoint/2010/main" val="248183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dirty="0"/>
          </a:p>
        </p:txBody>
      </p:sp>
    </p:spTree>
    <p:extLst>
      <p:ext uri="{BB962C8B-B14F-4D97-AF65-F5344CB8AC3E}">
        <p14:creationId xmlns:p14="http://schemas.microsoft.com/office/powerpoint/2010/main" val="40466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8</a:t>
            </a:fld>
            <a:endParaRPr lang="en-US" dirty="0"/>
          </a:p>
        </p:txBody>
      </p:sp>
    </p:spTree>
    <p:extLst>
      <p:ext uri="{BB962C8B-B14F-4D97-AF65-F5344CB8AC3E}">
        <p14:creationId xmlns:p14="http://schemas.microsoft.com/office/powerpoint/2010/main" val="16377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dirty="0"/>
          </a:p>
        </p:txBody>
      </p:sp>
    </p:spTree>
    <p:extLst>
      <p:ext uri="{BB962C8B-B14F-4D97-AF65-F5344CB8AC3E}">
        <p14:creationId xmlns:p14="http://schemas.microsoft.com/office/powerpoint/2010/main" val="213444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71396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133452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25</a:t>
            </a:fld>
            <a:endParaRPr lang="en-US" dirty="0"/>
          </a:p>
        </p:txBody>
      </p:sp>
    </p:spTree>
    <p:extLst>
      <p:ext uri="{BB962C8B-B14F-4D97-AF65-F5344CB8AC3E}">
        <p14:creationId xmlns:p14="http://schemas.microsoft.com/office/powerpoint/2010/main" val="56066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29</a:t>
            </a:fld>
            <a:endParaRPr lang="en-US" dirty="0"/>
          </a:p>
        </p:txBody>
      </p:sp>
    </p:spTree>
    <p:extLst>
      <p:ext uri="{BB962C8B-B14F-4D97-AF65-F5344CB8AC3E}">
        <p14:creationId xmlns:p14="http://schemas.microsoft.com/office/powerpoint/2010/main" val="18037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185385" y="755550"/>
            <a:ext cx="5910159" cy="678647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Rachel</a:t>
            </a:r>
            <a:r>
              <a:rPr lang="en-US" sz="2400" b="0" baseline="0" dirty="0" smtClean="0">
                <a:solidFill>
                  <a:schemeClr val="bg1"/>
                </a:solidFill>
                <a:latin typeface="Gill Sans MT" panose="020B0502020104020203" pitchFamily="34" charset="0"/>
              </a:rPr>
              <a:t> Hoffmeyer</a:t>
            </a:r>
            <a:r>
              <a:rPr lang="en-US" sz="2400" b="0" dirty="0" smtClean="0">
                <a:solidFill>
                  <a:schemeClr val="bg1"/>
                </a:solidFill>
                <a:latin typeface="Gill Sans MT" panose="020B0502020104020203" pitchFamily="34" charset="0"/>
              </a:rPr>
              <a:t>, </a:t>
            </a:r>
            <a:r>
              <a:rPr lang="en-US" sz="2400" b="0" dirty="0">
                <a:solidFill>
                  <a:schemeClr val="bg1"/>
                </a:solidFill>
                <a:latin typeface="Gill Sans MT" panose="020B0502020104020203" pitchFamily="34" charset="0"/>
              </a:rPr>
              <a:t>P.E.</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Pipelines</a:t>
            </a: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M. Antonio Leyva, P.E.</a:t>
            </a:r>
          </a:p>
          <a:p>
            <a:pPr marL="342900" indent="-342900" algn="l">
              <a:lnSpc>
                <a:spcPct val="70000"/>
              </a:lnSpc>
              <a:spcBef>
                <a:spcPct val="50000"/>
              </a:spcBef>
              <a:buFontTx/>
              <a:buNone/>
            </a:pPr>
            <a:r>
              <a:rPr lang="en-US" sz="1800" dirty="0" smtClean="0">
                <a:solidFill>
                  <a:schemeClr val="accent5">
                    <a:lumMod val="40000"/>
                    <a:lumOff val="60000"/>
                  </a:schemeClr>
                </a:solidFill>
                <a:latin typeface="Gill Sans MT" panose="020B0502020104020203" pitchFamily="34" charset="0"/>
              </a:rPr>
              <a:t>Manager - Engineering</a:t>
            </a:r>
            <a:endParaRPr lang="en-US" sz="200" dirty="0" smtClean="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Javier Garcia, P.E.</a:t>
            </a:r>
          </a:p>
          <a:p>
            <a:pPr marL="342900" indent="-342900" algn="l">
              <a:lnSpc>
                <a:spcPct val="70000"/>
              </a:lnSpc>
              <a:spcBef>
                <a:spcPct val="50000"/>
              </a:spcBef>
              <a:buFontTx/>
              <a:buNone/>
            </a:pPr>
            <a:r>
              <a:rPr lang="en-US" sz="1600" dirty="0" smtClean="0">
                <a:solidFill>
                  <a:schemeClr val="accent5">
                    <a:lumMod val="40000"/>
                    <a:lumOff val="60000"/>
                  </a:schemeClr>
                </a:solidFill>
                <a:latin typeface="Gill Sans MT" panose="020B0502020104020203" pitchFamily="34" charset="0"/>
              </a:rPr>
              <a:t>Project Engineer of Record – Garcia</a:t>
            </a:r>
            <a:r>
              <a:rPr lang="en-US" sz="1600" baseline="0" dirty="0" smtClean="0">
                <a:solidFill>
                  <a:schemeClr val="accent5">
                    <a:lumMod val="40000"/>
                    <a:lumOff val="60000"/>
                  </a:schemeClr>
                </a:solidFill>
                <a:latin typeface="Gill Sans MT" panose="020B0502020104020203" pitchFamily="34" charset="0"/>
              </a:rPr>
              <a:t> Infrastructure Consultants, LLC</a:t>
            </a:r>
            <a:endParaRPr lang="en-US" sz="1600" b="0" dirty="0" smtClean="0">
              <a:solidFill>
                <a:schemeClr val="bg1"/>
              </a:solidFill>
              <a:latin typeface="Gill Sans MT" panose="020B0502020104020203" pitchFamily="34" charset="0"/>
            </a:endParaRPr>
          </a:p>
          <a:p>
            <a:pPr marL="342900" indent="-342900" algn="l">
              <a:lnSpc>
                <a:spcPct val="70000"/>
              </a:lnSpc>
              <a:spcBef>
                <a:spcPct val="50000"/>
              </a:spcBef>
              <a:buFontTx/>
              <a:buNone/>
            </a:pPr>
            <a:r>
              <a:rPr lang="en-US" sz="2400" b="0" dirty="0" smtClean="0">
                <a:solidFill>
                  <a:schemeClr val="bg1"/>
                </a:solidFill>
                <a:latin typeface="Gill Sans MT" panose="020B0502020104020203" pitchFamily="34" charset="0"/>
              </a:rPr>
              <a:t>Roxanne </a:t>
            </a:r>
            <a:r>
              <a:rPr lang="en-US" sz="2400" b="0" dirty="0">
                <a:solidFill>
                  <a:schemeClr val="bg1"/>
                </a:solidFill>
                <a:latin typeface="Gill Sans MT" panose="020B0502020104020203" pitchFamily="34" charset="0"/>
              </a:rPr>
              <a:t>Lockhart</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Contract Administrator</a:t>
            </a: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Marisol V. Robles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SMWVB Program Manager</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p:txBody>
      </p:sp>
      <p:sp>
        <p:nvSpPr>
          <p:cNvPr id="4" name="Title Placeholder 1"/>
          <p:cNvSpPr txBox="1">
            <a:spLocks/>
          </p:cNvSpPr>
          <p:nvPr userDrawn="1"/>
        </p:nvSpPr>
        <p:spPr>
          <a:xfrm>
            <a:off x="452510" y="1"/>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Multiple </a:t>
            </a:r>
            <a:r>
              <a:rPr kumimoji="0" lang="en-US" sz="4400" b="0" i="0" u="none" strike="noStrike" kern="1200" cap="none" spc="0" normalizeH="0" baseline="0" noProof="0" dirty="0" err="1"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Sewershed</a:t>
            </a:r>
            <a:r>
              <a:rPr kumimoji="0" lang="en-US" sz="4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Package 14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Open Cut and Pipe Bursting</a:t>
            </a:r>
            <a:endPar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endParaRPr>
          </a:p>
        </p:txBody>
      </p:sp>
      <p:sp>
        <p:nvSpPr>
          <p:cNvPr id="8" name="Text Box 19"/>
          <p:cNvSpPr txBox="1">
            <a:spLocks noChangeArrowheads="1"/>
          </p:cNvSpPr>
          <p:nvPr userDrawn="1"/>
        </p:nvSpPr>
        <p:spPr bwMode="auto">
          <a:xfrm>
            <a:off x="8090956" y="5763185"/>
            <a:ext cx="4294414" cy="97257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Non-Mandatory WebEx Pre-Bid Meeting</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2200" b="0" i="0" noProof="0" dirty="0" smtClean="0">
                <a:solidFill>
                  <a:schemeClr val="accent5">
                    <a:lumMod val="40000"/>
                    <a:lumOff val="60000"/>
                  </a:schemeClr>
                </a:solidFill>
                <a:latin typeface="Gill Sans MT" panose="020B0502020104020203" pitchFamily="34" charset="0"/>
              </a:rPr>
              <a:t>Thursday,  October 1, </a:t>
            </a:r>
            <a:r>
              <a:rPr lang="en-US" sz="2200" b="0" i="0" noProof="0" dirty="0">
                <a:solidFill>
                  <a:schemeClr val="accent5">
                    <a:lumMod val="40000"/>
                    <a:lumOff val="60000"/>
                  </a:schemeClr>
                </a:solidFill>
                <a:latin typeface="Gill Sans MT" panose="020B0502020104020203" pitchFamily="34" charset="0"/>
              </a:rPr>
              <a:t>2020</a:t>
            </a:r>
          </a:p>
        </p:txBody>
      </p:sp>
    </p:spTree>
    <p:extLst>
      <p:ext uri="{BB962C8B-B14F-4D97-AF65-F5344CB8AC3E}">
        <p14:creationId xmlns:p14="http://schemas.microsoft.com/office/powerpoint/2010/main" val="3760798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433079884"/>
      </p:ext>
    </p:extLst>
  </p:cSld>
  <p:clrMap bg1="lt1" tx1="dk1" bg2="lt2" tx2="dk2" accent1="accent1" accent2="accent2" accent3="accent3" accent4="accent4" accent5="accent5" accent6="accent6" hlink="hlink" folHlink="folHlink"/>
  <p:sldLayoutIdLst>
    <p:sldLayoutId id="2147483707"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smtClean="0">
                <a:effectLst>
                  <a:outerShdw blurRad="50800" dist="38100" dir="2700000" algn="tl" rotWithShape="0">
                    <a:prstClr val="black">
                      <a:alpha val="40000"/>
                    </a:prstClr>
                  </a:outerShdw>
                </a:effectLst>
                <a:latin typeface="Gill Sans MT" panose="020B0502020104020203" pitchFamily="34" charset="0"/>
              </a:rPr>
              <a:t>October 1, </a:t>
            </a: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2020</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77897" y="6234121"/>
            <a:ext cx="10414578"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smtClean="0">
                <a:solidFill>
                  <a:schemeClr val="bg1"/>
                </a:solidFill>
                <a:effectLst>
                  <a:outerShdw blurRad="127000" dist="63500" dir="2700000" algn="t" rotWithShape="0">
                    <a:schemeClr val="tx1"/>
                  </a:outerShdw>
                </a:effectLst>
                <a:latin typeface="Gill Sans MT" panose="020B0502020104020203" pitchFamily="34" charset="0"/>
              </a:rPr>
              <a:t>Multiple </a:t>
            </a:r>
            <a:r>
              <a:rPr lang="en-US" sz="2400" b="0" dirty="0" err="1" smtClean="0">
                <a:solidFill>
                  <a:schemeClr val="bg1"/>
                </a:solidFill>
                <a:effectLst>
                  <a:outerShdw blurRad="127000" dist="63500" dir="2700000" algn="t" rotWithShape="0">
                    <a:schemeClr val="tx1"/>
                  </a:outerShdw>
                </a:effectLst>
                <a:latin typeface="Gill Sans MT" panose="020B0502020104020203" pitchFamily="34" charset="0"/>
              </a:rPr>
              <a:t>Sewershed</a:t>
            </a:r>
            <a:r>
              <a:rPr lang="en-US" sz="2400" b="0" baseline="0" dirty="0" smtClean="0">
                <a:solidFill>
                  <a:schemeClr val="bg1"/>
                </a:solidFill>
                <a:effectLst>
                  <a:outerShdw blurRad="127000" dist="63500" dir="2700000" algn="t" rotWithShape="0">
                    <a:schemeClr val="tx1"/>
                  </a:outerShdw>
                </a:effectLst>
                <a:latin typeface="Gill Sans MT" panose="020B0502020104020203" pitchFamily="34" charset="0"/>
              </a:rPr>
              <a:t> Package 14 – Open Cut and Pipe Bursting</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pps.saws.org/Business_Center/Contractsol/" TargetMode="External"/><Relationship Id="rId2" Type="http://schemas.openxmlformats.org/officeDocument/2006/relationships/hyperlink" Target="http://www.saws.org/"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hyperlink" Target="mailto:Janie.Powell@saw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531083"/>
            <a:ext cx="10972800" cy="4465679"/>
          </a:xfrm>
        </p:spPr>
        <p:txBody>
          <a:bodyPr/>
          <a:lstStyle/>
          <a:p>
            <a:pPr algn="just"/>
            <a:r>
              <a:rPr lang="en-US" sz="2400" dirty="0"/>
              <a:t>Certified payroll to be submitted on weekly basis</a:t>
            </a:r>
          </a:p>
          <a:p>
            <a:pPr algn="just"/>
            <a:r>
              <a:rPr lang="en-US" sz="2400" dirty="0"/>
              <a:t>Wage decisions are included within the specifications</a:t>
            </a:r>
          </a:p>
          <a:p>
            <a:pPr algn="just"/>
            <a:r>
              <a:rPr lang="en-US" sz="2400" dirty="0"/>
              <a:t>Contractors to utilize LCP Tracker </a:t>
            </a:r>
          </a:p>
          <a:p>
            <a:pPr algn="just"/>
            <a:r>
              <a:rPr lang="en-US" sz="2400" dirty="0"/>
              <a:t>Site visits are random and unannounced</a:t>
            </a:r>
          </a:p>
          <a:p>
            <a:pPr algn="just"/>
            <a:r>
              <a:rPr lang="en-US" sz="2400" dirty="0"/>
              <a:t>Interviews will be Conducted and will be private &amp; confidential</a:t>
            </a:r>
          </a:p>
          <a:p>
            <a:pPr algn="just"/>
            <a:r>
              <a:rPr lang="en-US" sz="2400" dirty="0"/>
              <a:t>Payroll records are subject to review</a:t>
            </a:r>
          </a:p>
          <a:p>
            <a:pPr algn="just"/>
            <a:r>
              <a:rPr lang="en-US" sz="2400" dirty="0"/>
              <a:t>All apprenticeship programs will need to be approved by Department of Labor prior to starting</a:t>
            </a:r>
          </a:p>
          <a:p>
            <a:pPr algn="just"/>
            <a:r>
              <a:rPr lang="en-US" sz="2400" dirty="0"/>
              <a:t>Contractors are responsible for sub-contractor payroll </a:t>
            </a:r>
          </a:p>
          <a:p>
            <a:pPr algn="just"/>
            <a:r>
              <a:rPr lang="en-US" sz="2400" dirty="0"/>
              <a:t>Late payrolls delay contractor payments from SAWS</a:t>
            </a:r>
          </a:p>
          <a:p>
            <a:endParaRPr lang="en-US" dirty="0"/>
          </a:p>
        </p:txBody>
      </p:sp>
      <p:sp>
        <p:nvSpPr>
          <p:cNvPr id="7" name="Subtitle 6"/>
          <p:cNvSpPr>
            <a:spLocks noGrp="1"/>
          </p:cNvSpPr>
          <p:nvPr>
            <p:ph type="subTitle" idx="13"/>
          </p:nvPr>
        </p:nvSpPr>
        <p:spPr/>
        <p:txBody>
          <a:bodyPr>
            <a:normAutofit lnSpcReduction="10000"/>
          </a:bodyPr>
          <a:lstStyle/>
          <a:p>
            <a:r>
              <a:rPr lang="en-US" dirty="0"/>
              <a:t>Prevailing Wage Rate and Labor Standards – Section 2.10 of the General Conditions</a:t>
            </a:r>
          </a:p>
          <a:p>
            <a:endParaRPr lang="en-US" dirty="0"/>
          </a:p>
        </p:txBody>
      </p:sp>
    </p:spTree>
    <p:extLst>
      <p:ext uri="{BB962C8B-B14F-4D97-AF65-F5344CB8AC3E}">
        <p14:creationId xmlns:p14="http://schemas.microsoft.com/office/powerpoint/2010/main" val="2335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84414" y="1060739"/>
            <a:ext cx="10974185" cy="4672549"/>
          </a:xfrm>
        </p:spPr>
        <p:txBody>
          <a:bodyPr/>
          <a:lstStyle/>
          <a:p>
            <a:pPr algn="just"/>
            <a:r>
              <a:rPr lang="en-US" dirty="0"/>
              <a:t>Insurance requirements are found in Section 5.7 of the GCs</a:t>
            </a:r>
          </a:p>
          <a:p>
            <a:pPr lvl="1" algn="just"/>
            <a:r>
              <a:rPr lang="en-US" dirty="0" smtClean="0"/>
              <a:t>Installation </a:t>
            </a:r>
            <a:r>
              <a:rPr lang="en-US" dirty="0"/>
              <a:t>Floater </a:t>
            </a:r>
            <a:r>
              <a:rPr lang="en-US" dirty="0" smtClean="0"/>
              <a:t>coverage is required in lieu of Builder’s Risk</a:t>
            </a:r>
            <a:endParaRPr lang="en-US" dirty="0"/>
          </a:p>
          <a:p>
            <a:pPr algn="just"/>
            <a:r>
              <a:rPr lang="en-US" dirty="0" smtClean="0"/>
              <a:t>Contractor shall maintain </a:t>
            </a:r>
            <a:r>
              <a:rPr lang="en-US" dirty="0"/>
              <a:t>insurance coverage during the construction of this Project</a:t>
            </a:r>
          </a:p>
          <a:p>
            <a:pPr algn="just"/>
            <a:r>
              <a:rPr lang="en-US" dirty="0" smtClean="0"/>
              <a:t>Insurance must be compliant </a:t>
            </a:r>
            <a:r>
              <a:rPr lang="en-US" dirty="0"/>
              <a:t>prior to executing the contract</a:t>
            </a:r>
          </a:p>
          <a:p>
            <a:pPr algn="just"/>
            <a:r>
              <a:rPr lang="en-US" dirty="0" smtClean="0"/>
              <a:t>SAWS will </a:t>
            </a:r>
            <a:r>
              <a:rPr lang="en-US" dirty="0"/>
              <a:t>ask for insurance prior to Board award to expedite execution of the contract</a:t>
            </a:r>
          </a:p>
          <a:p>
            <a:pPr lvl="1" algn="just"/>
            <a:r>
              <a:rPr lang="en-US" dirty="0"/>
              <a:t>Any deficiencies must be corrected prior to Board award</a:t>
            </a:r>
          </a:p>
        </p:txBody>
      </p:sp>
    </p:spTree>
    <p:extLst>
      <p:ext uri="{BB962C8B-B14F-4D97-AF65-F5344CB8AC3E}">
        <p14:creationId xmlns:p14="http://schemas.microsoft.com/office/powerpoint/2010/main" val="223194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Bid Packet Preparation</a:t>
            </a:r>
          </a:p>
        </p:txBody>
      </p:sp>
      <p:sp>
        <p:nvSpPr>
          <p:cNvPr id="5" name="Content Placeholder 4"/>
          <p:cNvSpPr>
            <a:spLocks noGrp="1"/>
          </p:cNvSpPr>
          <p:nvPr>
            <p:ph idx="1"/>
          </p:nvPr>
        </p:nvSpPr>
        <p:spPr>
          <a:xfrm>
            <a:off x="609599" y="950027"/>
            <a:ext cx="10972800" cy="4191989"/>
          </a:xfrm>
        </p:spPr>
        <p:txBody>
          <a:bodyPr/>
          <a:lstStyle/>
          <a:p>
            <a:pPr algn="just"/>
            <a:r>
              <a:rPr lang="en-US" sz="2400" dirty="0"/>
              <a:t>Utilize the Bid Packet Checklist within the </a:t>
            </a:r>
            <a:r>
              <a:rPr lang="en-US" sz="2400" dirty="0" smtClean="0"/>
              <a:t>specifications</a:t>
            </a:r>
          </a:p>
          <a:p>
            <a:pPr lvl="1" algn="just"/>
            <a:r>
              <a:rPr lang="en-US" sz="2400" dirty="0" smtClean="0"/>
              <a:t>Submit only items asked for at the time of the bid opening</a:t>
            </a:r>
          </a:p>
          <a:p>
            <a:pPr lvl="1" algn="just"/>
            <a:r>
              <a:rPr lang="en-US" sz="2400" dirty="0" smtClean="0"/>
              <a:t>Remaining items will be submitted by Apparent Low Bidder within one (1) day of the bid opening</a:t>
            </a:r>
            <a:endParaRPr lang="en-US" sz="2400" dirty="0"/>
          </a:p>
          <a:p>
            <a:pPr algn="just"/>
            <a:r>
              <a:rPr lang="en-US" sz="2400" u="sng" dirty="0"/>
              <a:t>Double check</a:t>
            </a:r>
            <a:r>
              <a:rPr lang="en-US" sz="2400" dirty="0"/>
              <a:t> all mathematical calculations and verify all extensions</a:t>
            </a:r>
          </a:p>
          <a:p>
            <a:pPr algn="just"/>
            <a:r>
              <a:rPr lang="en-US" sz="2400" dirty="0"/>
              <a:t>Ensure Mobilization &amp; Prep ROW Line Item does not exceed the percentage allowed</a:t>
            </a:r>
          </a:p>
          <a:p>
            <a:pPr algn="just"/>
            <a:r>
              <a:rPr lang="en-US" sz="2400" dirty="0" smtClean="0"/>
              <a:t>Statement of Bidder’s Experience forms are required</a:t>
            </a:r>
          </a:p>
          <a:p>
            <a:pPr lvl="1" algn="just"/>
            <a:r>
              <a:rPr lang="en-US" sz="2400" dirty="0" smtClean="0"/>
              <a:t>Similar projects should match the scope/experience indicated on the SBE form</a:t>
            </a:r>
          </a:p>
          <a:p>
            <a:pPr lvl="1" algn="just"/>
            <a:r>
              <a:rPr lang="en-US" sz="2400" dirty="0" smtClean="0"/>
              <a:t>References </a:t>
            </a:r>
            <a:r>
              <a:rPr lang="en-US" sz="2400" dirty="0"/>
              <a:t>and contact information must be </a:t>
            </a:r>
            <a:r>
              <a:rPr lang="en-US" sz="2400" u="sng" dirty="0"/>
              <a:t>verified</a:t>
            </a:r>
            <a:r>
              <a:rPr lang="en-US" sz="2400" dirty="0"/>
              <a:t> prior to submitting</a:t>
            </a:r>
          </a:p>
          <a:p>
            <a:pPr algn="just"/>
            <a:r>
              <a:rPr lang="en-US" sz="2400" dirty="0"/>
              <a:t>Addendums are acknowledged on the Bid </a:t>
            </a:r>
            <a:r>
              <a:rPr lang="en-US" sz="2400" dirty="0" smtClean="0"/>
              <a:t>Proposal Signature Page</a:t>
            </a:r>
            <a:endParaRPr lang="en-US" sz="2400" dirty="0"/>
          </a:p>
        </p:txBody>
      </p:sp>
    </p:spTree>
    <p:extLst>
      <p:ext uri="{BB962C8B-B14F-4D97-AF65-F5344CB8AC3E}">
        <p14:creationId xmlns:p14="http://schemas.microsoft.com/office/powerpoint/2010/main" val="23309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Addendum(s) </a:t>
            </a:r>
          </a:p>
        </p:txBody>
      </p:sp>
      <p:sp>
        <p:nvSpPr>
          <p:cNvPr id="6" name="Content Placeholder 5"/>
          <p:cNvSpPr>
            <a:spLocks noGrp="1"/>
          </p:cNvSpPr>
          <p:nvPr>
            <p:ph idx="1"/>
          </p:nvPr>
        </p:nvSpPr>
        <p:spPr/>
        <p:txBody>
          <a:bodyPr/>
          <a:lstStyle/>
          <a:p>
            <a:pPr algn="just"/>
            <a:r>
              <a:rPr lang="en-US" dirty="0" smtClean="0"/>
              <a:t>Question </a:t>
            </a:r>
            <a:r>
              <a:rPr lang="en-US" dirty="0"/>
              <a:t>deadline is </a:t>
            </a:r>
            <a:r>
              <a:rPr lang="en-US" dirty="0" smtClean="0"/>
              <a:t>October 9, </a:t>
            </a:r>
            <a:r>
              <a:rPr lang="en-US" dirty="0"/>
              <a:t>2020 by </a:t>
            </a:r>
            <a:r>
              <a:rPr lang="en-US" dirty="0" smtClean="0"/>
              <a:t>10:00 </a:t>
            </a:r>
            <a:r>
              <a:rPr lang="en-US" dirty="0"/>
              <a:t>A.M.</a:t>
            </a:r>
          </a:p>
          <a:p>
            <a:pPr algn="just"/>
            <a:r>
              <a:rPr lang="en-US" dirty="0" smtClean="0"/>
              <a:t>Addendum </a:t>
            </a:r>
            <a:r>
              <a:rPr lang="en-US" dirty="0"/>
              <a:t>will be posted on </a:t>
            </a:r>
            <a:r>
              <a:rPr lang="en-US" dirty="0" smtClean="0"/>
              <a:t>SAWS’ </a:t>
            </a:r>
            <a:r>
              <a:rPr lang="en-US" dirty="0"/>
              <a:t>website on </a:t>
            </a:r>
            <a:r>
              <a:rPr lang="en-US" dirty="0" smtClean="0"/>
              <a:t>October 16, </a:t>
            </a:r>
            <a:r>
              <a:rPr lang="en-US" dirty="0"/>
              <a:t>2020 by </a:t>
            </a:r>
            <a:r>
              <a:rPr lang="en-US" dirty="0" smtClean="0"/>
              <a:t>3:00 </a:t>
            </a:r>
            <a:r>
              <a:rPr lang="en-US" dirty="0"/>
              <a:t>P.M.</a:t>
            </a:r>
          </a:p>
          <a:p>
            <a:pPr algn="just"/>
            <a:r>
              <a:rPr lang="en-US" dirty="0"/>
              <a:t>All questions should be sent in writing via email or fax.</a:t>
            </a:r>
          </a:p>
          <a:p>
            <a:pPr algn="just"/>
            <a:r>
              <a:rPr lang="en-US" dirty="0"/>
              <a:t>Check </a:t>
            </a:r>
            <a:r>
              <a:rPr lang="en-US" dirty="0" smtClean="0"/>
              <a:t>the SAWS </a:t>
            </a:r>
            <a:r>
              <a:rPr lang="en-US" dirty="0"/>
              <a:t>website regularly for addendum </a:t>
            </a:r>
            <a:r>
              <a:rPr lang="en-US" dirty="0" smtClean="0"/>
              <a:t>postings.</a:t>
            </a:r>
            <a:endParaRPr lang="en-US" dirty="0"/>
          </a:p>
          <a:p>
            <a:pPr algn="just"/>
            <a:r>
              <a:rPr lang="en-US" dirty="0"/>
              <a:t>It is possible to have multiple addendums during the time frame in addition to the scheduled final addendum</a:t>
            </a:r>
            <a:r>
              <a:rPr lang="en-US" dirty="0" smtClean="0"/>
              <a:t>.</a:t>
            </a:r>
          </a:p>
          <a:p>
            <a:pPr algn="just"/>
            <a:endParaRPr lang="en-US" dirty="0"/>
          </a:p>
        </p:txBody>
      </p:sp>
      <p:sp>
        <p:nvSpPr>
          <p:cNvPr id="7" name="Subtitle 6"/>
          <p:cNvSpPr>
            <a:spLocks noGrp="1"/>
          </p:cNvSpPr>
          <p:nvPr>
            <p:ph type="subTitle" idx="13"/>
          </p:nvPr>
        </p:nvSpPr>
        <p:spPr/>
        <p:txBody>
          <a:bodyPr>
            <a:normAutofit lnSpcReduction="10000"/>
          </a:bodyPr>
          <a:lstStyle/>
          <a:p>
            <a:r>
              <a:rPr lang="en-US" dirty="0"/>
              <a:t>Revisions, Clarifications, Questions and Answers (Q&amp;A’s)</a:t>
            </a:r>
          </a:p>
        </p:txBody>
      </p:sp>
    </p:spTree>
    <p:extLst>
      <p:ext uri="{BB962C8B-B14F-4D97-AF65-F5344CB8AC3E}">
        <p14:creationId xmlns:p14="http://schemas.microsoft.com/office/powerpoint/2010/main" val="40935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Addendum</a:t>
            </a:r>
            <a:endParaRPr lang="en-US" dirty="0"/>
          </a:p>
        </p:txBody>
      </p:sp>
      <p:sp>
        <p:nvSpPr>
          <p:cNvPr id="3" name="Content Placeholder 2"/>
          <p:cNvSpPr>
            <a:spLocks noGrp="1"/>
          </p:cNvSpPr>
          <p:nvPr>
            <p:ph idx="1"/>
          </p:nvPr>
        </p:nvSpPr>
        <p:spPr/>
        <p:txBody>
          <a:bodyPr/>
          <a:lstStyle/>
          <a:p>
            <a:r>
              <a:rPr lang="en-US" dirty="0" smtClean="0"/>
              <a:t>Building wage decision will be removed and replaced with latest version that was issued on 9/11/2020.</a:t>
            </a:r>
          </a:p>
          <a:p>
            <a:r>
              <a:rPr lang="en-US" dirty="0" smtClean="0"/>
              <a:t>“or until funds are exhausted, which ever comes first (delete if not applicable)” will be removed from the contract.</a:t>
            </a:r>
          </a:p>
          <a:p>
            <a:r>
              <a:rPr lang="en-US" dirty="0" smtClean="0"/>
              <a:t>Remove request for Superintendent and Project Manager resume and request for baseline schedule from Supplemental Conditions.</a:t>
            </a:r>
          </a:p>
          <a:p>
            <a:endParaRPr lang="en-US" dirty="0"/>
          </a:p>
        </p:txBody>
      </p:sp>
      <p:sp>
        <p:nvSpPr>
          <p:cNvPr id="4" name="Subtitle 3"/>
          <p:cNvSpPr>
            <a:spLocks noGrp="1"/>
          </p:cNvSpPr>
          <p:nvPr>
            <p:ph type="subTitle" idx="13"/>
          </p:nvPr>
        </p:nvSpPr>
        <p:spPr/>
        <p:txBody>
          <a:bodyPr>
            <a:normAutofit lnSpcReduction="10000"/>
          </a:bodyPr>
          <a:lstStyle/>
          <a:p>
            <a:r>
              <a:rPr lang="en-US" dirty="0"/>
              <a:t>Revisions, Clarifications, Questions and Answers (Q&amp;A’s)</a:t>
            </a:r>
          </a:p>
          <a:p>
            <a:endParaRPr lang="en-US" dirty="0"/>
          </a:p>
        </p:txBody>
      </p:sp>
    </p:spTree>
    <p:extLst>
      <p:ext uri="{BB962C8B-B14F-4D97-AF65-F5344CB8AC3E}">
        <p14:creationId xmlns:p14="http://schemas.microsoft.com/office/powerpoint/2010/main" val="192826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Vendor Registration &amp; Notification (VRN)</a:t>
            </a:r>
          </a:p>
        </p:txBody>
      </p:sp>
      <p:sp>
        <p:nvSpPr>
          <p:cNvPr id="6" name="Content Placeholder 5"/>
          <p:cNvSpPr>
            <a:spLocks noGrp="1"/>
          </p:cNvSpPr>
          <p:nvPr>
            <p:ph idx="1"/>
          </p:nvPr>
        </p:nvSpPr>
        <p:spPr>
          <a:xfrm>
            <a:off x="609599" y="1011456"/>
            <a:ext cx="10972800" cy="4517382"/>
          </a:xfrm>
        </p:spPr>
        <p:txBody>
          <a:bodyPr/>
          <a:lstStyle/>
          <a:p>
            <a:pPr algn="just"/>
            <a:r>
              <a:rPr lang="en-US" sz="2800" dirty="0"/>
              <a:t>Please register through </a:t>
            </a:r>
            <a:r>
              <a:rPr lang="en-US" sz="2800" dirty="0" smtClean="0"/>
              <a:t>SAWS’ </a:t>
            </a:r>
            <a:r>
              <a:rPr lang="en-US" sz="2800" dirty="0"/>
              <a:t>Vendor Registration Program on the SAWS website at </a:t>
            </a:r>
            <a:r>
              <a:rPr lang="en-US" sz="2800" dirty="0">
                <a:hlinkClick r:id="rId2"/>
              </a:rPr>
              <a:t>www.saws.org</a:t>
            </a:r>
            <a:r>
              <a:rPr lang="en-US" sz="2800" dirty="0"/>
              <a:t> to ensure access to the latest information.</a:t>
            </a:r>
          </a:p>
          <a:p>
            <a:pPr algn="just"/>
            <a:r>
              <a:rPr lang="en-US" sz="2800" dirty="0"/>
              <a:t>To receive updates on specific projects, registered vendors must ‘Subscribe’ to the project by selecting the project, and clicking ‘Subscribe’ under the Notify Me box.</a:t>
            </a:r>
          </a:p>
          <a:p>
            <a:pPr marL="0" indent="0">
              <a:buNone/>
            </a:pPr>
            <a:r>
              <a:rPr lang="en-US" sz="2800" dirty="0">
                <a:hlinkClick r:id="rId3"/>
              </a:rPr>
              <a:t>https://apps.saws.org/Business_Center/Contractsol/</a:t>
            </a:r>
            <a:r>
              <a:rPr lang="en-US" sz="2800" dirty="0"/>
              <a:t>  </a:t>
            </a:r>
          </a:p>
        </p:txBody>
      </p:sp>
      <p:pic>
        <p:nvPicPr>
          <p:cNvPr id="2" name="Picture 1"/>
          <p:cNvPicPr>
            <a:picLocks noChangeAspect="1"/>
          </p:cNvPicPr>
          <p:nvPr/>
        </p:nvPicPr>
        <p:blipFill>
          <a:blip r:embed="rId4"/>
          <a:stretch>
            <a:fillRect/>
          </a:stretch>
        </p:blipFill>
        <p:spPr>
          <a:xfrm>
            <a:off x="8639905" y="3443844"/>
            <a:ext cx="3081040" cy="2667025"/>
          </a:xfrm>
          <a:prstGeom prst="rect">
            <a:avLst/>
          </a:prstGeom>
        </p:spPr>
      </p:pic>
    </p:spTree>
    <p:extLst>
      <p:ext uri="{BB962C8B-B14F-4D97-AF65-F5344CB8AC3E}">
        <p14:creationId xmlns:p14="http://schemas.microsoft.com/office/powerpoint/2010/main" val="10921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Bid Opening Dates/Times</a:t>
            </a:r>
          </a:p>
        </p:txBody>
      </p:sp>
      <p:sp>
        <p:nvSpPr>
          <p:cNvPr id="6" name="Content Placeholder 5"/>
          <p:cNvSpPr>
            <a:spLocks noGrp="1"/>
          </p:cNvSpPr>
          <p:nvPr>
            <p:ph idx="1"/>
          </p:nvPr>
        </p:nvSpPr>
        <p:spPr>
          <a:xfrm>
            <a:off x="609599" y="1544193"/>
            <a:ext cx="10950478" cy="4857750"/>
          </a:xfrm>
        </p:spPr>
        <p:txBody>
          <a:bodyPr/>
          <a:lstStyle/>
          <a:p>
            <a:pPr algn="just"/>
            <a:r>
              <a:rPr lang="en-US" sz="2400" dirty="0"/>
              <a:t>Bids will be received either </a:t>
            </a:r>
            <a:r>
              <a:rPr lang="en-US" sz="2400" dirty="0" smtClean="0"/>
              <a:t>electronically </a:t>
            </a:r>
            <a:r>
              <a:rPr lang="en-US" sz="2400" dirty="0"/>
              <a:t>or </a:t>
            </a:r>
            <a:r>
              <a:rPr lang="en-US" sz="2400" dirty="0" smtClean="0"/>
              <a:t>sealed </a:t>
            </a:r>
            <a:r>
              <a:rPr lang="en-US" sz="2400" dirty="0"/>
              <a:t>bids.</a:t>
            </a:r>
          </a:p>
          <a:p>
            <a:pPr algn="just"/>
            <a:r>
              <a:rPr lang="en-US" sz="2400" dirty="0"/>
              <a:t>Electronic bids will be received via the secure SAWS FTP site</a:t>
            </a:r>
            <a:r>
              <a:rPr lang="en-US" sz="2400" dirty="0" smtClean="0"/>
              <a:t>.</a:t>
            </a:r>
          </a:p>
          <a:p>
            <a:pPr algn="just"/>
            <a:r>
              <a:rPr lang="en-US" sz="2400" dirty="0" smtClean="0"/>
              <a:t>FTP Site access will need to be </a:t>
            </a:r>
            <a:r>
              <a:rPr lang="en-US" sz="2400" dirty="0"/>
              <a:t>requested </a:t>
            </a:r>
            <a:r>
              <a:rPr lang="en-US" sz="2400" dirty="0" smtClean="0"/>
              <a:t>by </a:t>
            </a:r>
            <a:r>
              <a:rPr lang="en-US" sz="2400" dirty="0"/>
              <a:t>Thursday, October 22, 2020 </a:t>
            </a:r>
            <a:r>
              <a:rPr lang="en-US" sz="2400" dirty="0" smtClean="0"/>
              <a:t>2:00 PM</a:t>
            </a:r>
          </a:p>
          <a:p>
            <a:pPr algn="just"/>
            <a:r>
              <a:rPr lang="en-US" sz="2400" dirty="0" smtClean="0"/>
              <a:t>Bids </a:t>
            </a:r>
            <a:r>
              <a:rPr lang="en-US" sz="2400" dirty="0"/>
              <a:t>may not be late</a:t>
            </a:r>
          </a:p>
          <a:p>
            <a:pPr lvl="1" algn="just"/>
            <a:r>
              <a:rPr lang="en-US" sz="2400" dirty="0"/>
              <a:t>Late bids will not be accepted and will be returned unopened</a:t>
            </a:r>
          </a:p>
          <a:p>
            <a:pPr algn="just"/>
            <a:r>
              <a:rPr lang="en-US" sz="2400" dirty="0"/>
              <a:t>Sealed bids will be received by Contract Administration, 2800 U.S. Hwy 281 North, Tower II, Customer Service Building, via a drop box located on the left wall when walking through the first set of double glass doors of the main Tower II entry on the north side of the building.</a:t>
            </a:r>
          </a:p>
          <a:p>
            <a:pPr lvl="1" algn="just"/>
            <a:r>
              <a:rPr lang="en-US" sz="2000" dirty="0"/>
              <a:t>If delivering in person to SAWS, Bidders should allow sufficient travel time.</a:t>
            </a:r>
          </a:p>
          <a:p>
            <a:pPr algn="just"/>
            <a:endParaRPr lang="en-US" sz="2400" dirty="0"/>
          </a:p>
        </p:txBody>
      </p:sp>
      <p:sp>
        <p:nvSpPr>
          <p:cNvPr id="7" name="Subtitle 6"/>
          <p:cNvSpPr>
            <a:spLocks noGrp="1"/>
          </p:cNvSpPr>
          <p:nvPr>
            <p:ph type="subTitle" idx="13"/>
          </p:nvPr>
        </p:nvSpPr>
        <p:spPr>
          <a:xfrm>
            <a:off x="609599" y="949843"/>
            <a:ext cx="9071801" cy="726557"/>
          </a:xfrm>
        </p:spPr>
        <p:txBody>
          <a:bodyPr>
            <a:normAutofit/>
          </a:bodyPr>
          <a:lstStyle/>
          <a:p>
            <a:r>
              <a:rPr lang="en-US" sz="4000" dirty="0"/>
              <a:t>October </a:t>
            </a:r>
            <a:r>
              <a:rPr lang="en-US" sz="4000" dirty="0" smtClean="0"/>
              <a:t>23, </a:t>
            </a:r>
            <a:r>
              <a:rPr lang="en-US" sz="4000" dirty="0"/>
              <a:t>2020 at 2</a:t>
            </a:r>
            <a:r>
              <a:rPr lang="en-US" sz="4000" dirty="0" smtClean="0"/>
              <a:t>:00 </a:t>
            </a:r>
            <a:r>
              <a:rPr lang="en-US" sz="4000" dirty="0"/>
              <a:t>PM</a:t>
            </a:r>
          </a:p>
        </p:txBody>
      </p:sp>
    </p:spTree>
    <p:extLst>
      <p:ext uri="{BB962C8B-B14F-4D97-AF65-F5344CB8AC3E}">
        <p14:creationId xmlns:p14="http://schemas.microsoft.com/office/powerpoint/2010/main" val="299716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42762"/>
            <a:ext cx="11389896" cy="721894"/>
          </a:xfrm>
        </p:spPr>
        <p:txBody>
          <a:bodyPr/>
          <a:lstStyle/>
          <a:p>
            <a:r>
              <a:rPr lang="en-US" dirty="0"/>
              <a:t>Contract Background</a:t>
            </a:r>
          </a:p>
        </p:txBody>
      </p:sp>
      <p:sp>
        <p:nvSpPr>
          <p:cNvPr id="3" name="Content Placeholder 2"/>
          <p:cNvSpPr>
            <a:spLocks noGrp="1"/>
          </p:cNvSpPr>
          <p:nvPr>
            <p:ph idx="1"/>
          </p:nvPr>
        </p:nvSpPr>
        <p:spPr>
          <a:xfrm>
            <a:off x="609600" y="1164657"/>
            <a:ext cx="10972800" cy="4803752"/>
          </a:xfrm>
        </p:spPr>
        <p:txBody>
          <a:bodyPr/>
          <a:lstStyle/>
          <a:p>
            <a:r>
              <a:rPr lang="en-US" sz="2400" dirty="0"/>
              <a:t>Sealed bids are requested by the San Antonio Water System for the construction of approximately 2,216-linear feet (LF) of 8-inch Sewer Main via Open Cut Construction and 1,469 LF of 8-inch Sewer via Pipe Bursting. </a:t>
            </a:r>
          </a:p>
          <a:p>
            <a:pPr marL="0" indent="0">
              <a:buNone/>
            </a:pPr>
            <a:endParaRPr lang="en-US" sz="2400" dirty="0"/>
          </a:p>
          <a:p>
            <a:r>
              <a:rPr lang="en-US" sz="2400" dirty="0"/>
              <a:t>Project is part of the Consent Decree.</a:t>
            </a:r>
          </a:p>
          <a:p>
            <a:endParaRPr lang="en-US" sz="2400" dirty="0"/>
          </a:p>
          <a:p>
            <a:r>
              <a:rPr lang="en-US" sz="2400" dirty="0"/>
              <a:t>Contractor is to become familiar with the plans, specifications, and project locations. </a:t>
            </a:r>
          </a:p>
          <a:p>
            <a:endParaRPr lang="en-US" sz="2400" dirty="0"/>
          </a:p>
        </p:txBody>
      </p:sp>
    </p:spTree>
    <p:extLst>
      <p:ext uri="{BB962C8B-B14F-4D97-AF65-F5344CB8AC3E}">
        <p14:creationId xmlns:p14="http://schemas.microsoft.com/office/powerpoint/2010/main" val="2674539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lumMod val="50000"/>
                    <a:lumOff val="50000"/>
                  </a:schemeClr>
                </a:solidFill>
              </a:rPr>
              <a:t>Contract Requirements</a:t>
            </a:r>
          </a:p>
        </p:txBody>
      </p:sp>
      <p:sp>
        <p:nvSpPr>
          <p:cNvPr id="6" name="Content Placeholder 5"/>
          <p:cNvSpPr>
            <a:spLocks noGrp="1"/>
          </p:cNvSpPr>
          <p:nvPr>
            <p:ph idx="1"/>
          </p:nvPr>
        </p:nvSpPr>
        <p:spPr/>
        <p:txBody>
          <a:bodyPr/>
          <a:lstStyle/>
          <a:p>
            <a:pPr algn="just"/>
            <a:r>
              <a:rPr lang="en-US" sz="2400" dirty="0"/>
              <a:t>Liquidated damages will be assessed as follows for final completion extending beyond contract time of all Project Phases: </a:t>
            </a:r>
          </a:p>
          <a:p>
            <a:endParaRPr lang="en-US" sz="2400" dirty="0"/>
          </a:p>
          <a:p>
            <a:endParaRPr lang="en-US" sz="2400" dirty="0"/>
          </a:p>
          <a:p>
            <a:endParaRPr lang="en-US" sz="2400" dirty="0"/>
          </a:p>
          <a:p>
            <a:endParaRPr lang="en-US" sz="2400" dirty="0"/>
          </a:p>
          <a:p>
            <a:pPr marL="0" indent="0">
              <a:buNone/>
            </a:pPr>
            <a:endParaRPr lang="en-US" sz="2400" dirty="0"/>
          </a:p>
          <a:p>
            <a:pPr algn="just"/>
            <a:r>
              <a:rPr lang="en-US" sz="2400" dirty="0"/>
              <a:t>Any days tallied after 42 days will be assessed as a Tier 6 rate.</a:t>
            </a:r>
          </a:p>
        </p:txBody>
      </p:sp>
      <p:sp>
        <p:nvSpPr>
          <p:cNvPr id="7" name="Subtitle 6"/>
          <p:cNvSpPr>
            <a:spLocks noGrp="1"/>
          </p:cNvSpPr>
          <p:nvPr>
            <p:ph type="subTitle" idx="13"/>
          </p:nvPr>
        </p:nvSpPr>
        <p:spPr>
          <a:xfrm>
            <a:off x="609600" y="977705"/>
            <a:ext cx="11385453" cy="473322"/>
          </a:xfrm>
        </p:spPr>
        <p:txBody>
          <a:bodyPr>
            <a:normAutofit fontScale="92500" lnSpcReduction="20000"/>
          </a:bodyPr>
          <a:lstStyle/>
          <a:p>
            <a:r>
              <a:rPr lang="en-US" sz="3000" dirty="0"/>
              <a:t>Supplemental Conditions</a:t>
            </a:r>
          </a:p>
          <a:p>
            <a:endParaRPr lang="en-US" dirty="0"/>
          </a:p>
        </p:txBody>
      </p:sp>
      <p:pic>
        <p:nvPicPr>
          <p:cNvPr id="2" name="Picture 1"/>
          <p:cNvPicPr>
            <a:picLocks noChangeAspect="1"/>
          </p:cNvPicPr>
          <p:nvPr/>
        </p:nvPicPr>
        <p:blipFill>
          <a:blip r:embed="rId3"/>
          <a:stretch>
            <a:fillRect/>
          </a:stretch>
        </p:blipFill>
        <p:spPr>
          <a:xfrm>
            <a:off x="2901902" y="2260146"/>
            <a:ext cx="5924550" cy="2076450"/>
          </a:xfrm>
          <a:prstGeom prst="rect">
            <a:avLst/>
          </a:prstGeom>
        </p:spPr>
      </p:pic>
    </p:spTree>
    <p:extLst>
      <p:ext uri="{BB962C8B-B14F-4D97-AF65-F5344CB8AC3E}">
        <p14:creationId xmlns:p14="http://schemas.microsoft.com/office/powerpoint/2010/main" val="18520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xfrm>
            <a:off x="609600" y="1451027"/>
            <a:ext cx="10972800" cy="4517382"/>
          </a:xfrm>
        </p:spPr>
        <p:txBody>
          <a:bodyPr/>
          <a:lstStyle/>
          <a:p>
            <a:r>
              <a:rPr lang="en-US" sz="2400" dirty="0"/>
              <a:t>Contractor to submit a completion report when the project is complete</a:t>
            </a:r>
          </a:p>
          <a:p>
            <a:pPr lvl="1"/>
            <a:r>
              <a:rPr lang="en-US" sz="2400" dirty="0"/>
              <a:t>Pre and post MPEG-1 video and video logs</a:t>
            </a:r>
          </a:p>
          <a:p>
            <a:pPr lvl="1"/>
            <a:r>
              <a:rPr lang="en-US" sz="2400" dirty="0"/>
              <a:t>Any tests and/or submittals specified in the Contract Documents</a:t>
            </a:r>
          </a:p>
          <a:p>
            <a:r>
              <a:rPr lang="en-US" sz="2400" dirty="0"/>
              <a:t>Payment</a:t>
            </a:r>
          </a:p>
          <a:p>
            <a:pPr lvl="1"/>
            <a:r>
              <a:rPr lang="en-US" sz="2400" dirty="0"/>
              <a:t>The unit price cost for items shall include all the necessary incidental work as subsidiary to the item unless otherwise specifically called out in the plans or approved by SAWS</a:t>
            </a:r>
          </a:p>
          <a:p>
            <a:r>
              <a:rPr lang="en-US" sz="2400" dirty="0"/>
              <a:t>Performance Time</a:t>
            </a:r>
          </a:p>
          <a:p>
            <a:pPr lvl="1"/>
            <a:r>
              <a:rPr lang="en-US" sz="2400" dirty="0"/>
              <a:t>A maximum of two (2) simultaneous project sites is permitted until substantial completion is achieved. </a:t>
            </a:r>
          </a:p>
          <a:p>
            <a:pPr lvl="1"/>
            <a:endParaRPr lang="en-US" sz="2400" dirty="0"/>
          </a:p>
          <a:p>
            <a:pPr lvl="1"/>
            <a:endParaRPr lang="en-US" sz="2400" dirty="0"/>
          </a:p>
          <a:p>
            <a:pPr lvl="1"/>
            <a:endParaRPr lang="en-US" sz="2400" dirty="0"/>
          </a:p>
          <a:p>
            <a:pPr lvl="1"/>
            <a:endParaRPr lang="en-US" sz="2400" dirty="0"/>
          </a:p>
          <a:p>
            <a:pPr lvl="1"/>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endParaRPr lang="en-US" sz="2800" dirty="0"/>
          </a:p>
          <a:p>
            <a:endParaRPr lang="en-US" sz="2800" dirty="0"/>
          </a:p>
          <a:p>
            <a:pPr marL="0" indent="0">
              <a:buNone/>
            </a:pPr>
            <a:endParaRPr lang="en-US" dirty="0"/>
          </a:p>
          <a:p>
            <a:pPr marL="0" indent="0">
              <a:buNone/>
            </a:pPr>
            <a:endParaRPr lang="en-US" sz="3600" dirty="0"/>
          </a:p>
        </p:txBody>
      </p:sp>
      <p:sp>
        <p:nvSpPr>
          <p:cNvPr id="4" name="Subtitle 3"/>
          <p:cNvSpPr>
            <a:spLocks noGrp="1"/>
          </p:cNvSpPr>
          <p:nvPr>
            <p:ph type="subTitle" idx="13"/>
          </p:nvPr>
        </p:nvSpPr>
        <p:spPr/>
        <p:txBody>
          <a:bodyPr>
            <a:noAutofit/>
          </a:bodyPr>
          <a:lstStyle/>
          <a:p>
            <a:r>
              <a:rPr lang="en-US" sz="2800" dirty="0"/>
              <a:t>Special Conditions</a:t>
            </a:r>
          </a:p>
        </p:txBody>
      </p:sp>
    </p:spTree>
    <p:extLst>
      <p:ext uri="{BB962C8B-B14F-4D97-AF65-F5344CB8AC3E}">
        <p14:creationId xmlns:p14="http://schemas.microsoft.com/office/powerpoint/2010/main" val="151382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Oral Statements</a:t>
            </a:r>
          </a:p>
        </p:txBody>
      </p:sp>
      <p:sp>
        <p:nvSpPr>
          <p:cNvPr id="5" name="Content Placeholder 4"/>
          <p:cNvSpPr>
            <a:spLocks noGrp="1"/>
          </p:cNvSpPr>
          <p:nvPr>
            <p:ph idx="1"/>
          </p:nvPr>
        </p:nvSpPr>
        <p:spPr>
          <a:xfrm>
            <a:off x="609600" y="1447800"/>
            <a:ext cx="10972800" cy="4513522"/>
          </a:xfrm>
        </p:spPr>
        <p:txBody>
          <a:bodyPr/>
          <a:lstStyle/>
          <a:p>
            <a:pPr marL="0" indent="0" algn="just">
              <a:buNone/>
            </a:pPr>
            <a:r>
              <a:rPr lang="en-US" sz="4000" dirty="0"/>
              <a:t>Oral statements or discussion during the pre-bid meeting today will not be binding, nor will it change or affect the terms or conditions within the Plans and Specifications of this Project.  Changes, if any, will be addressed in writing only via an Addendum.</a:t>
            </a:r>
          </a:p>
          <a:p>
            <a:endParaRPr lang="en-US" sz="4000" dirty="0"/>
          </a:p>
        </p:txBody>
      </p:sp>
    </p:spTree>
    <p:extLst>
      <p:ext uri="{BB962C8B-B14F-4D97-AF65-F5344CB8AC3E}">
        <p14:creationId xmlns:p14="http://schemas.microsoft.com/office/powerpoint/2010/main" val="345501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Project Sites</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600" y="1195385"/>
            <a:ext cx="10943303" cy="4772796"/>
          </a:xfrm>
        </p:spPr>
        <p:txBody>
          <a:bodyPr/>
          <a:lstStyle/>
          <a:p>
            <a:r>
              <a:rPr lang="en-US" sz="2800" dirty="0"/>
              <a:t>Site 1- La Sabre (Open Cut)</a:t>
            </a:r>
          </a:p>
          <a:p>
            <a:r>
              <a:rPr lang="en-US" sz="2800" dirty="0"/>
              <a:t>Site 2- Hall Park (Open Cut)</a:t>
            </a:r>
          </a:p>
          <a:p>
            <a:r>
              <a:rPr lang="en-US" sz="2800" dirty="0"/>
              <a:t>Site 3- Hall Park (Open Cut)</a:t>
            </a:r>
          </a:p>
          <a:p>
            <a:r>
              <a:rPr lang="en-US" sz="2800" dirty="0"/>
              <a:t>Site 4- Hall Park (Open Cut)</a:t>
            </a:r>
          </a:p>
          <a:p>
            <a:r>
              <a:rPr lang="en-US" sz="2800" dirty="0"/>
              <a:t>Site 5- W. Commerce St. (Open Cut)</a:t>
            </a:r>
          </a:p>
          <a:p>
            <a:r>
              <a:rPr lang="en-US" sz="2800" dirty="0"/>
              <a:t>Site 6- Darwin (Pipe Bursting)</a:t>
            </a:r>
          </a:p>
          <a:p>
            <a:r>
              <a:rPr lang="en-US" sz="2800" dirty="0"/>
              <a:t>Site 7- Gillette (Open Cut)</a:t>
            </a:r>
          </a:p>
          <a:p>
            <a:r>
              <a:rPr lang="en-US" sz="2800" dirty="0"/>
              <a:t>Site 8- </a:t>
            </a:r>
            <a:r>
              <a:rPr lang="en-US" sz="2800" dirty="0" err="1"/>
              <a:t>Oletha</a:t>
            </a:r>
            <a:r>
              <a:rPr lang="en-US" sz="2800" dirty="0"/>
              <a:t> (Open Cut)</a:t>
            </a:r>
          </a:p>
          <a:p>
            <a:pPr marL="0" indent="0">
              <a:buNone/>
            </a:pPr>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68621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a:xfrm>
            <a:off x="609599" y="274638"/>
            <a:ext cx="11389896" cy="675204"/>
          </a:xfrm>
        </p:spPr>
        <p:txBody>
          <a:bodyPr>
            <a:normAutofit/>
          </a:bodyPr>
          <a:lstStyle/>
          <a:p>
            <a:pPr>
              <a:lnSpc>
                <a:spcPct val="90000"/>
              </a:lnSpc>
            </a:pPr>
            <a:r>
              <a:rPr lang="en-US" dirty="0"/>
              <a:t>Location (Work Zone 1)</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type="subTitle" idx="13"/>
          </p:nvPr>
        </p:nvSpPr>
        <p:spPr>
          <a:xfrm>
            <a:off x="609600" y="977705"/>
            <a:ext cx="11385453" cy="445459"/>
          </a:xfrm>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pic>
        <p:nvPicPr>
          <p:cNvPr id="9" name="Picture 8" descr="Diagram, engineering drawing&#10;&#10;Description automatically generated">
            <a:extLst>
              <a:ext uri="{FF2B5EF4-FFF2-40B4-BE49-F238E27FC236}">
                <a16:creationId xmlns:a16="http://schemas.microsoft.com/office/drawing/2014/main" xmlns="" id="{0B674E93-6E22-401C-9CB4-168D8C3DB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89" y="949842"/>
            <a:ext cx="6142737" cy="4797846"/>
          </a:xfrm>
          <a:prstGeom prst="rect">
            <a:avLst/>
          </a:prstGeom>
        </p:spPr>
      </p:pic>
      <p:pic>
        <p:nvPicPr>
          <p:cNvPr id="11" name="Picture 10" descr="Diagram&#10;&#10;Description automatically generated">
            <a:extLst>
              <a:ext uri="{FF2B5EF4-FFF2-40B4-BE49-F238E27FC236}">
                <a16:creationId xmlns:a16="http://schemas.microsoft.com/office/drawing/2014/main" xmlns="" id="{BFBE55F5-3991-4FCF-B006-21AFBB6DC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8371" y="1123316"/>
            <a:ext cx="3854196" cy="4190238"/>
          </a:xfrm>
          <a:prstGeom prst="rect">
            <a:avLst/>
          </a:prstGeom>
        </p:spPr>
      </p:pic>
    </p:spTree>
    <p:extLst>
      <p:ext uri="{BB962C8B-B14F-4D97-AF65-F5344CB8AC3E}">
        <p14:creationId xmlns:p14="http://schemas.microsoft.com/office/powerpoint/2010/main" val="67600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a:xfrm>
            <a:off x="609599" y="274638"/>
            <a:ext cx="11389896" cy="675204"/>
          </a:xfrm>
        </p:spPr>
        <p:txBody>
          <a:bodyPr>
            <a:normAutofit/>
          </a:bodyPr>
          <a:lstStyle/>
          <a:p>
            <a:pPr>
              <a:lnSpc>
                <a:spcPct val="90000"/>
              </a:lnSpc>
            </a:pPr>
            <a:r>
              <a:rPr lang="en-US" dirty="0"/>
              <a:t>Location (Work Zone 2)</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type="subTitle" idx="13"/>
          </p:nvPr>
        </p:nvSpPr>
        <p:spPr>
          <a:xfrm>
            <a:off x="609600" y="977705"/>
            <a:ext cx="11385453" cy="445459"/>
          </a:xfrm>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pic>
        <p:nvPicPr>
          <p:cNvPr id="5" name="Picture 4" descr="Diagram, engineering drawing&#10;&#10;Description automatically generated">
            <a:extLst>
              <a:ext uri="{FF2B5EF4-FFF2-40B4-BE49-F238E27FC236}">
                <a16:creationId xmlns:a16="http://schemas.microsoft.com/office/drawing/2014/main" xmlns="" id="{91705D0E-92A1-472D-BFB4-96E46EEEC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72" y="889317"/>
            <a:ext cx="6562382" cy="5079366"/>
          </a:xfrm>
          <a:prstGeom prst="rect">
            <a:avLst/>
          </a:prstGeom>
        </p:spPr>
      </p:pic>
      <p:pic>
        <p:nvPicPr>
          <p:cNvPr id="7" name="Picture 6" descr="Diagram&#10;&#10;Description automatically generated">
            <a:extLst>
              <a:ext uri="{FF2B5EF4-FFF2-40B4-BE49-F238E27FC236}">
                <a16:creationId xmlns:a16="http://schemas.microsoft.com/office/drawing/2014/main" xmlns="" id="{B265473E-092B-4120-9BAE-CD53CCEDA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7325" y="1162532"/>
            <a:ext cx="3753612" cy="4208526"/>
          </a:xfrm>
          <a:prstGeom prst="rect">
            <a:avLst/>
          </a:prstGeom>
        </p:spPr>
      </p:pic>
    </p:spTree>
    <p:extLst>
      <p:ext uri="{BB962C8B-B14F-4D97-AF65-F5344CB8AC3E}">
        <p14:creationId xmlns:p14="http://schemas.microsoft.com/office/powerpoint/2010/main" val="228979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a:xfrm>
            <a:off x="609599" y="274638"/>
            <a:ext cx="11389896" cy="675204"/>
          </a:xfrm>
        </p:spPr>
        <p:txBody>
          <a:bodyPr>
            <a:normAutofit/>
          </a:bodyPr>
          <a:lstStyle/>
          <a:p>
            <a:pPr>
              <a:lnSpc>
                <a:spcPct val="90000"/>
              </a:lnSpc>
            </a:pPr>
            <a:r>
              <a:rPr lang="en-US" dirty="0"/>
              <a:t>Location (Work Zone 3)</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type="subTitle" idx="13"/>
          </p:nvPr>
        </p:nvSpPr>
        <p:spPr>
          <a:xfrm>
            <a:off x="609600" y="977705"/>
            <a:ext cx="11385453" cy="445459"/>
          </a:xfrm>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pic>
        <p:nvPicPr>
          <p:cNvPr id="6" name="Picture 5" descr="Diagram, engineering drawing&#10;&#10;Description automatically generated">
            <a:extLst>
              <a:ext uri="{FF2B5EF4-FFF2-40B4-BE49-F238E27FC236}">
                <a16:creationId xmlns:a16="http://schemas.microsoft.com/office/drawing/2014/main" xmlns="" id="{809B16A7-EE90-4AB9-8102-19203AB7A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90" y="949842"/>
            <a:ext cx="6561343" cy="5117335"/>
          </a:xfrm>
          <a:prstGeom prst="rect">
            <a:avLst/>
          </a:prstGeom>
        </p:spPr>
      </p:pic>
      <p:pic>
        <p:nvPicPr>
          <p:cNvPr id="9" name="Picture 8" descr="Diagram&#10;&#10;Description automatically generated">
            <a:extLst>
              <a:ext uri="{FF2B5EF4-FFF2-40B4-BE49-F238E27FC236}">
                <a16:creationId xmlns:a16="http://schemas.microsoft.com/office/drawing/2014/main" xmlns="" id="{552613AC-A170-447C-B62A-5C16EDE687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6983" y="1312164"/>
            <a:ext cx="3790188" cy="4233672"/>
          </a:xfrm>
          <a:prstGeom prst="rect">
            <a:avLst/>
          </a:prstGeom>
        </p:spPr>
      </p:pic>
    </p:spTree>
    <p:extLst>
      <p:ext uri="{BB962C8B-B14F-4D97-AF65-F5344CB8AC3E}">
        <p14:creationId xmlns:p14="http://schemas.microsoft.com/office/powerpoint/2010/main" val="296552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600" y="1195385"/>
            <a:ext cx="10943303" cy="4772796"/>
          </a:xfrm>
        </p:spPr>
        <p:txBody>
          <a:bodyPr/>
          <a:lstStyle/>
          <a:p>
            <a:r>
              <a:rPr lang="en-US" sz="2800" dirty="0"/>
              <a:t>Site 1- La Sabre (Open Cut)</a:t>
            </a:r>
          </a:p>
          <a:p>
            <a:pPr lvl="1"/>
            <a:r>
              <a:rPr lang="en-US" sz="2400" dirty="0"/>
              <a:t>Remove and replace 223-lf of 8-inch Sewer Main</a:t>
            </a:r>
          </a:p>
          <a:p>
            <a:pPr lvl="1"/>
            <a:r>
              <a:rPr lang="en-US" sz="2400" dirty="0"/>
              <a:t>Remove and replace 2 MHs (Drop MH and MH at new Location)</a:t>
            </a:r>
          </a:p>
          <a:p>
            <a:pPr lvl="1"/>
            <a:r>
              <a:rPr lang="en-US" sz="2400" dirty="0"/>
              <a:t>Sewer lateral and cleanout installation</a:t>
            </a:r>
          </a:p>
          <a:p>
            <a:pPr lvl="1"/>
            <a:r>
              <a:rPr lang="en-US" sz="2400" dirty="0"/>
              <a:t>16-ft Alley ROW</a:t>
            </a:r>
          </a:p>
          <a:p>
            <a:endParaRPr lang="en-US" sz="1200" dirty="0"/>
          </a:p>
          <a:p>
            <a:endParaRPr lang="en-US" sz="1600" dirty="0"/>
          </a:p>
        </p:txBody>
      </p:sp>
      <p:pic>
        <p:nvPicPr>
          <p:cNvPr id="5" name="Picture 4" descr="A tree in a field&#10;&#10;Description automatically generated">
            <a:extLst>
              <a:ext uri="{FF2B5EF4-FFF2-40B4-BE49-F238E27FC236}">
                <a16:creationId xmlns:a16="http://schemas.microsoft.com/office/drawing/2014/main" xmlns="" id="{5FC0058C-9838-4343-92B5-FB01E7C7D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119" y="3532669"/>
            <a:ext cx="3194918" cy="2129945"/>
          </a:xfrm>
          <a:prstGeom prst="rect">
            <a:avLst/>
          </a:prstGeom>
        </p:spPr>
      </p:pic>
      <p:pic>
        <p:nvPicPr>
          <p:cNvPr id="7" name="Picture 6" descr="A close up of a tree&#10;&#10;Description automatically generated">
            <a:extLst>
              <a:ext uri="{FF2B5EF4-FFF2-40B4-BE49-F238E27FC236}">
                <a16:creationId xmlns:a16="http://schemas.microsoft.com/office/drawing/2014/main" xmlns="" id="{69F06414-014B-45A5-8711-0F028A780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161" y="3532669"/>
            <a:ext cx="2839928" cy="2129946"/>
          </a:xfrm>
          <a:prstGeom prst="rect">
            <a:avLst/>
          </a:prstGeom>
        </p:spPr>
      </p:pic>
    </p:spTree>
    <p:extLst>
      <p:ext uri="{BB962C8B-B14F-4D97-AF65-F5344CB8AC3E}">
        <p14:creationId xmlns:p14="http://schemas.microsoft.com/office/powerpoint/2010/main" val="378694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a:xfrm>
            <a:off x="609599" y="274638"/>
            <a:ext cx="11389896" cy="675389"/>
          </a:xfrm>
        </p:spPr>
        <p:txBody>
          <a:bodyPr>
            <a:normAutofit/>
          </a:bodyPr>
          <a:lstStyle/>
          <a:p>
            <a:pPr>
              <a:lnSpc>
                <a:spcPct val="90000"/>
              </a:lnSpc>
            </a:pPr>
            <a:r>
              <a:rPr lang="en-US" dirty="0"/>
              <a:t>Project Summary</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599" y="950027"/>
            <a:ext cx="10902216" cy="5011295"/>
          </a:xfrm>
        </p:spPr>
        <p:txBody>
          <a:bodyPr>
            <a:normAutofit/>
          </a:bodyPr>
          <a:lstStyle/>
          <a:p>
            <a:pPr>
              <a:lnSpc>
                <a:spcPct val="90000"/>
              </a:lnSpc>
            </a:pPr>
            <a:r>
              <a:rPr lang="en-US" sz="2700" dirty="0"/>
              <a:t>Site 2, 3, &amp; 4- Hall Park (Open Cut)</a:t>
            </a:r>
          </a:p>
          <a:p>
            <a:pPr lvl="1">
              <a:lnSpc>
                <a:spcPct val="90000"/>
              </a:lnSpc>
            </a:pPr>
            <a:r>
              <a:rPr lang="en-US" sz="2700" dirty="0"/>
              <a:t>Remove and replace 1,164-lf of 8-inch Sewer Main</a:t>
            </a:r>
          </a:p>
          <a:p>
            <a:pPr lvl="1">
              <a:lnSpc>
                <a:spcPct val="90000"/>
              </a:lnSpc>
            </a:pPr>
            <a:r>
              <a:rPr lang="en-US" sz="2700" dirty="0"/>
              <a:t>Remove and replace 6 MHs</a:t>
            </a:r>
          </a:p>
          <a:p>
            <a:pPr lvl="1">
              <a:lnSpc>
                <a:spcPct val="90000"/>
              </a:lnSpc>
            </a:pPr>
            <a:r>
              <a:rPr lang="en-US" sz="2700" dirty="0"/>
              <a:t>1 new MH </a:t>
            </a:r>
          </a:p>
          <a:p>
            <a:pPr lvl="1">
              <a:lnSpc>
                <a:spcPct val="90000"/>
              </a:lnSpc>
            </a:pPr>
            <a:r>
              <a:rPr lang="en-US" sz="2700" dirty="0"/>
              <a:t>Sewer lateral and cleanout installation</a:t>
            </a:r>
          </a:p>
          <a:p>
            <a:pPr lvl="1">
              <a:lnSpc>
                <a:spcPct val="90000"/>
              </a:lnSpc>
            </a:pPr>
            <a:r>
              <a:rPr lang="en-US" sz="2700" dirty="0"/>
              <a:t>16-ft Utility Easement (Private Residential Property)</a:t>
            </a:r>
          </a:p>
          <a:p>
            <a:pPr lvl="2">
              <a:lnSpc>
                <a:spcPct val="90000"/>
              </a:lnSpc>
            </a:pPr>
            <a:r>
              <a:rPr lang="en-US" sz="2700" dirty="0"/>
              <a:t>Construction Right-of-Entry/Work Areas</a:t>
            </a:r>
            <a:endParaRPr lang="en-US" sz="2700" strike="sngStrike" dirty="0">
              <a:solidFill>
                <a:srgbClr val="FF0000"/>
              </a:solidFill>
            </a:endParaRPr>
          </a:p>
          <a:p>
            <a:pPr lvl="2">
              <a:lnSpc>
                <a:spcPct val="90000"/>
              </a:lnSpc>
            </a:pPr>
            <a:r>
              <a:rPr lang="en-US" sz="2700" dirty="0"/>
              <a:t>Remove and Replace Fencing/Temporary Fencing Requirements</a:t>
            </a:r>
          </a:p>
          <a:p>
            <a:pPr lvl="2">
              <a:lnSpc>
                <a:spcPct val="90000"/>
              </a:lnSpc>
            </a:pPr>
            <a:r>
              <a:rPr lang="en-US" sz="2700" dirty="0"/>
              <a:t>Scheduling: Sites 2 and 4 at Hall Park should be completed simultaneously due to their close proximity to each other. Site 3 should be scheduled immediately before or after. </a:t>
            </a:r>
          </a:p>
        </p:txBody>
      </p:sp>
    </p:spTree>
    <p:extLst>
      <p:ext uri="{BB962C8B-B14F-4D97-AF65-F5344CB8AC3E}">
        <p14:creationId xmlns:p14="http://schemas.microsoft.com/office/powerpoint/2010/main" val="170934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Site 2, 3, &amp; 4 Accessibility</a:t>
            </a:r>
            <a:endParaRPr lang="en-US" strike="sngStrike" dirty="0">
              <a:solidFill>
                <a:srgbClr val="FF0000"/>
              </a:solidFill>
            </a:endParaRPr>
          </a:p>
        </p:txBody>
      </p:sp>
      <p:pic>
        <p:nvPicPr>
          <p:cNvPr id="12" name="Picture 11" descr="Map&#10;&#10;Description automatically generated">
            <a:extLst>
              <a:ext uri="{FF2B5EF4-FFF2-40B4-BE49-F238E27FC236}">
                <a16:creationId xmlns:a16="http://schemas.microsoft.com/office/drawing/2014/main" xmlns="" id="{006E653E-BAB6-46A5-97C7-F9D42B8A5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463" y="957637"/>
            <a:ext cx="7019538" cy="4942726"/>
          </a:xfrm>
          <a:prstGeom prst="rect">
            <a:avLst/>
          </a:prstGeom>
        </p:spPr>
      </p:pic>
      <p:sp>
        <p:nvSpPr>
          <p:cNvPr id="14" name="Arrow: Down 13">
            <a:extLst>
              <a:ext uri="{FF2B5EF4-FFF2-40B4-BE49-F238E27FC236}">
                <a16:creationId xmlns:a16="http://schemas.microsoft.com/office/drawing/2014/main" xmlns="" id="{06608CD2-3A75-4E14-90FE-6C9F7E0AC216}"/>
              </a:ext>
            </a:extLst>
          </p:cNvPr>
          <p:cNvSpPr/>
          <p:nvPr/>
        </p:nvSpPr>
        <p:spPr>
          <a:xfrm rot="5400000">
            <a:off x="8335294" y="3596150"/>
            <a:ext cx="235976" cy="5358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xmlns="" id="{1D3F7224-67C9-4263-84C6-F43C7C008E23}"/>
              </a:ext>
            </a:extLst>
          </p:cNvPr>
          <p:cNvSpPr/>
          <p:nvPr/>
        </p:nvSpPr>
        <p:spPr>
          <a:xfrm rot="10800000">
            <a:off x="6381134" y="4483510"/>
            <a:ext cx="226142" cy="521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xmlns="" id="{A9FFB07F-2426-41BA-A4FA-4663D442DEFB}"/>
              </a:ext>
            </a:extLst>
          </p:cNvPr>
          <p:cNvSpPr/>
          <p:nvPr/>
        </p:nvSpPr>
        <p:spPr>
          <a:xfrm rot="16200000">
            <a:off x="5336269" y="4630993"/>
            <a:ext cx="521111" cy="226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095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Hall Park Pictures</a:t>
            </a:r>
          </a:p>
        </p:txBody>
      </p:sp>
      <p:pic>
        <p:nvPicPr>
          <p:cNvPr id="5" name="Content Placeholder 4" descr="4423 Hall Park">
            <a:extLst>
              <a:ext uri="{FF2B5EF4-FFF2-40B4-BE49-F238E27FC236}">
                <a16:creationId xmlns:a16="http://schemas.microsoft.com/office/drawing/2014/main" xmlns="" id="{B4277BA6-AE17-43F0-8693-2E4F2217B1BD}"/>
              </a:ext>
              <a:ext uri="{C183D7F6-B498-43B3-948B-1728B52AA6E4}">
                <adec:decorative xmlns:adec="http://schemas.microsoft.com/office/drawing/2017/decorative" xmlns="" val="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922" y="1150790"/>
            <a:ext cx="2632146" cy="1974109"/>
          </a:xfrm>
          <a:prstGeom prst="rect">
            <a:avLst/>
          </a:prstGeom>
          <a:ln>
            <a:noFill/>
          </a:ln>
          <a:effectLst>
            <a:outerShdw blurRad="190500" algn="tl" rotWithShape="0">
              <a:srgbClr val="000000">
                <a:alpha val="70000"/>
              </a:srgbClr>
            </a:outerShdw>
          </a:effectLst>
        </p:spPr>
      </p:pic>
      <p:pic>
        <p:nvPicPr>
          <p:cNvPr id="9" name="Picture 8" descr="4419 Hall Park&#10;">
            <a:extLst>
              <a:ext uri="{FF2B5EF4-FFF2-40B4-BE49-F238E27FC236}">
                <a16:creationId xmlns:a16="http://schemas.microsoft.com/office/drawing/2014/main" xmlns="" id="{69AD361F-1A02-4233-A816-4EC78A922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679" y="1150790"/>
            <a:ext cx="2674372" cy="2005779"/>
          </a:xfrm>
          <a:prstGeom prst="rect">
            <a:avLst/>
          </a:prstGeom>
          <a:ln>
            <a:noFill/>
          </a:ln>
          <a:effectLst>
            <a:outerShdw blurRad="190500" algn="tl" rotWithShape="0">
              <a:srgbClr val="000000">
                <a:alpha val="70000"/>
              </a:srgbClr>
            </a:outerShdw>
          </a:effectLst>
        </p:spPr>
      </p:pic>
      <p:pic>
        <p:nvPicPr>
          <p:cNvPr id="11" name="Picture 10" descr="4437 Hall Park">
            <a:extLst>
              <a:ext uri="{FF2B5EF4-FFF2-40B4-BE49-F238E27FC236}">
                <a16:creationId xmlns:a16="http://schemas.microsoft.com/office/drawing/2014/main" xmlns="" id="{3E40F54E-2051-463C-9A72-062CFF4BF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61" y="3636446"/>
            <a:ext cx="2654709" cy="1991032"/>
          </a:xfrm>
          <a:prstGeom prst="rect">
            <a:avLst/>
          </a:prstGeom>
          <a:ln>
            <a:noFill/>
          </a:ln>
          <a:effectLst>
            <a:outerShdw blurRad="190500" algn="tl" rotWithShape="0">
              <a:srgbClr val="000000">
                <a:alpha val="70000"/>
              </a:srgbClr>
            </a:outerShdw>
          </a:effectLst>
        </p:spPr>
      </p:pic>
      <p:pic>
        <p:nvPicPr>
          <p:cNvPr id="15" name="Picture 14" descr="4329 Hall Park&#10;&#10;Description automatically generated">
            <a:extLst>
              <a:ext uri="{FF2B5EF4-FFF2-40B4-BE49-F238E27FC236}">
                <a16:creationId xmlns:a16="http://schemas.microsoft.com/office/drawing/2014/main" xmlns="" id="{66FC8093-C2DC-4F20-9633-6A42092C3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7679" y="3636446"/>
            <a:ext cx="2654710" cy="1991032"/>
          </a:xfrm>
          <a:prstGeom prst="rect">
            <a:avLst/>
          </a:prstGeom>
          <a:ln>
            <a:noFill/>
          </a:ln>
          <a:effectLst>
            <a:outerShdw blurRad="190500" algn="tl" rotWithShape="0">
              <a:srgbClr val="000000">
                <a:alpha val="70000"/>
              </a:srgbClr>
            </a:outerShdw>
          </a:effectLst>
        </p:spPr>
      </p:pic>
      <p:pic>
        <p:nvPicPr>
          <p:cNvPr id="4" name="Picture 3" descr="A path with trees on the side of a house&#10;&#10;Description automatically generated">
            <a:extLst>
              <a:ext uri="{FF2B5EF4-FFF2-40B4-BE49-F238E27FC236}">
                <a16:creationId xmlns:a16="http://schemas.microsoft.com/office/drawing/2014/main" xmlns="" id="{67FC5ACD-D1EE-4A80-BBC7-DD9DB0DF7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7693" y="1150791"/>
            <a:ext cx="2654709" cy="1991031"/>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xmlns="" id="{4093021D-0FB9-4804-B1B0-CC2BE65F7643}"/>
              </a:ext>
            </a:extLst>
          </p:cNvPr>
          <p:cNvSpPr txBox="1"/>
          <p:nvPr/>
        </p:nvSpPr>
        <p:spPr>
          <a:xfrm flipH="1">
            <a:off x="599060" y="3156570"/>
            <a:ext cx="2654710" cy="338554"/>
          </a:xfrm>
          <a:prstGeom prst="rect">
            <a:avLst/>
          </a:prstGeom>
          <a:noFill/>
        </p:spPr>
        <p:txBody>
          <a:bodyPr wrap="square" rtlCol="0">
            <a:spAutoFit/>
          </a:bodyPr>
          <a:lstStyle/>
          <a:p>
            <a:pPr lvl="1">
              <a:buNone/>
            </a:pPr>
            <a:r>
              <a:rPr lang="en-US" sz="1600" dirty="0">
                <a:solidFill>
                  <a:schemeClr val="tx1"/>
                </a:solidFill>
              </a:rPr>
              <a:t>4423 Hall Park</a:t>
            </a:r>
          </a:p>
        </p:txBody>
      </p:sp>
      <p:sp>
        <p:nvSpPr>
          <p:cNvPr id="8" name="TextBox 7">
            <a:extLst>
              <a:ext uri="{FF2B5EF4-FFF2-40B4-BE49-F238E27FC236}">
                <a16:creationId xmlns:a16="http://schemas.microsoft.com/office/drawing/2014/main" xmlns="" id="{38971329-89B0-4DB3-ACED-85BC4168BCB3}"/>
              </a:ext>
            </a:extLst>
          </p:cNvPr>
          <p:cNvSpPr txBox="1"/>
          <p:nvPr/>
        </p:nvSpPr>
        <p:spPr>
          <a:xfrm flipH="1">
            <a:off x="3649837" y="3173776"/>
            <a:ext cx="2654710" cy="338554"/>
          </a:xfrm>
          <a:prstGeom prst="rect">
            <a:avLst/>
          </a:prstGeom>
          <a:noFill/>
        </p:spPr>
        <p:txBody>
          <a:bodyPr wrap="square" rtlCol="0">
            <a:spAutoFit/>
          </a:bodyPr>
          <a:lstStyle/>
          <a:p>
            <a:pPr lvl="1">
              <a:buNone/>
            </a:pPr>
            <a:r>
              <a:rPr lang="en-US" sz="1600" dirty="0">
                <a:solidFill>
                  <a:schemeClr val="tx1"/>
                </a:solidFill>
              </a:rPr>
              <a:t>4421 Hall Park</a:t>
            </a:r>
          </a:p>
        </p:txBody>
      </p:sp>
      <p:sp>
        <p:nvSpPr>
          <p:cNvPr id="10" name="TextBox 9">
            <a:extLst>
              <a:ext uri="{FF2B5EF4-FFF2-40B4-BE49-F238E27FC236}">
                <a16:creationId xmlns:a16="http://schemas.microsoft.com/office/drawing/2014/main" xmlns="" id="{3D9F9BDE-B907-4214-BB7F-B399ADCE8CED}"/>
              </a:ext>
            </a:extLst>
          </p:cNvPr>
          <p:cNvSpPr txBox="1"/>
          <p:nvPr/>
        </p:nvSpPr>
        <p:spPr>
          <a:xfrm flipH="1">
            <a:off x="6987888" y="3185237"/>
            <a:ext cx="2654710" cy="338554"/>
          </a:xfrm>
          <a:prstGeom prst="rect">
            <a:avLst/>
          </a:prstGeom>
          <a:noFill/>
        </p:spPr>
        <p:txBody>
          <a:bodyPr wrap="square" rtlCol="0">
            <a:spAutoFit/>
          </a:bodyPr>
          <a:lstStyle/>
          <a:p>
            <a:pPr lvl="1">
              <a:buNone/>
            </a:pPr>
            <a:r>
              <a:rPr lang="en-US" sz="1600" dirty="0">
                <a:solidFill>
                  <a:schemeClr val="tx1"/>
                </a:solidFill>
              </a:rPr>
              <a:t>4419 Hall Park</a:t>
            </a:r>
          </a:p>
        </p:txBody>
      </p:sp>
      <p:sp>
        <p:nvSpPr>
          <p:cNvPr id="17" name="TextBox 16">
            <a:extLst>
              <a:ext uri="{FF2B5EF4-FFF2-40B4-BE49-F238E27FC236}">
                <a16:creationId xmlns:a16="http://schemas.microsoft.com/office/drawing/2014/main" xmlns="" id="{05382E12-CE48-4103-948B-67ED8E5E0A3B}"/>
              </a:ext>
            </a:extLst>
          </p:cNvPr>
          <p:cNvSpPr txBox="1"/>
          <p:nvPr/>
        </p:nvSpPr>
        <p:spPr>
          <a:xfrm flipH="1">
            <a:off x="464186" y="5629977"/>
            <a:ext cx="2654710" cy="338554"/>
          </a:xfrm>
          <a:prstGeom prst="rect">
            <a:avLst/>
          </a:prstGeom>
          <a:noFill/>
        </p:spPr>
        <p:txBody>
          <a:bodyPr wrap="square" rtlCol="0">
            <a:spAutoFit/>
          </a:bodyPr>
          <a:lstStyle/>
          <a:p>
            <a:pPr lvl="1">
              <a:buNone/>
            </a:pPr>
            <a:r>
              <a:rPr lang="en-US" sz="1600" dirty="0">
                <a:solidFill>
                  <a:schemeClr val="tx1"/>
                </a:solidFill>
              </a:rPr>
              <a:t>4437 Hall Park</a:t>
            </a:r>
          </a:p>
        </p:txBody>
      </p:sp>
      <p:sp>
        <p:nvSpPr>
          <p:cNvPr id="19" name="TextBox 18">
            <a:extLst>
              <a:ext uri="{FF2B5EF4-FFF2-40B4-BE49-F238E27FC236}">
                <a16:creationId xmlns:a16="http://schemas.microsoft.com/office/drawing/2014/main" xmlns="" id="{06FCAC8C-099B-4B12-8E85-953E7E25E1BE}"/>
              </a:ext>
            </a:extLst>
          </p:cNvPr>
          <p:cNvSpPr txBox="1"/>
          <p:nvPr/>
        </p:nvSpPr>
        <p:spPr>
          <a:xfrm flipH="1">
            <a:off x="3792819" y="5629977"/>
            <a:ext cx="2654710" cy="338554"/>
          </a:xfrm>
          <a:prstGeom prst="rect">
            <a:avLst/>
          </a:prstGeom>
          <a:noFill/>
        </p:spPr>
        <p:txBody>
          <a:bodyPr wrap="square" rtlCol="0">
            <a:spAutoFit/>
          </a:bodyPr>
          <a:lstStyle/>
          <a:p>
            <a:pPr lvl="1">
              <a:buNone/>
            </a:pPr>
            <a:r>
              <a:rPr lang="en-US" sz="1600" dirty="0">
                <a:solidFill>
                  <a:schemeClr val="tx1"/>
                </a:solidFill>
              </a:rPr>
              <a:t>4333 Hall Park</a:t>
            </a:r>
          </a:p>
        </p:txBody>
      </p:sp>
      <p:sp>
        <p:nvSpPr>
          <p:cNvPr id="21" name="TextBox 20">
            <a:extLst>
              <a:ext uri="{FF2B5EF4-FFF2-40B4-BE49-F238E27FC236}">
                <a16:creationId xmlns:a16="http://schemas.microsoft.com/office/drawing/2014/main" xmlns="" id="{FA6B7A0B-20F3-4736-B293-0110E249C358}"/>
              </a:ext>
            </a:extLst>
          </p:cNvPr>
          <p:cNvSpPr txBox="1"/>
          <p:nvPr/>
        </p:nvSpPr>
        <p:spPr>
          <a:xfrm flipH="1">
            <a:off x="6874818" y="5617687"/>
            <a:ext cx="2654710" cy="338554"/>
          </a:xfrm>
          <a:prstGeom prst="rect">
            <a:avLst/>
          </a:prstGeom>
          <a:noFill/>
        </p:spPr>
        <p:txBody>
          <a:bodyPr wrap="square" rtlCol="0">
            <a:spAutoFit/>
          </a:bodyPr>
          <a:lstStyle/>
          <a:p>
            <a:pPr lvl="1">
              <a:buNone/>
            </a:pPr>
            <a:r>
              <a:rPr lang="en-US" sz="1600" dirty="0">
                <a:solidFill>
                  <a:schemeClr val="tx1"/>
                </a:solidFill>
              </a:rPr>
              <a:t>4329 Hall Park</a:t>
            </a:r>
          </a:p>
        </p:txBody>
      </p:sp>
      <p:pic>
        <p:nvPicPr>
          <p:cNvPr id="23" name="Picture 22" descr="44&#10;&#10;Description automatically generated">
            <a:extLst>
              <a:ext uri="{FF2B5EF4-FFF2-40B4-BE49-F238E27FC236}">
                <a16:creationId xmlns:a16="http://schemas.microsoft.com/office/drawing/2014/main" xmlns="" id="{56BB1D9C-C14A-4018-8D33-5830BDAE11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7012" y="3636445"/>
            <a:ext cx="2641655" cy="1981241"/>
          </a:xfrm>
          <a:prstGeom prst="rect">
            <a:avLst/>
          </a:prstGeom>
        </p:spPr>
      </p:pic>
    </p:spTree>
    <p:extLst>
      <p:ext uri="{BB962C8B-B14F-4D97-AF65-F5344CB8AC3E}">
        <p14:creationId xmlns:p14="http://schemas.microsoft.com/office/powerpoint/2010/main" val="233757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600" y="1156053"/>
            <a:ext cx="7254240" cy="4517382"/>
          </a:xfrm>
        </p:spPr>
        <p:txBody>
          <a:bodyPr/>
          <a:lstStyle/>
          <a:p>
            <a:r>
              <a:rPr lang="en-US" dirty="0"/>
              <a:t>Site 5- W. Commerce St. (Open Cut)</a:t>
            </a:r>
          </a:p>
          <a:p>
            <a:pPr lvl="1"/>
            <a:r>
              <a:rPr lang="en-US" sz="2400" dirty="0"/>
              <a:t>Remove and replace 182-lf of 8-inch Sewer Main </a:t>
            </a:r>
          </a:p>
          <a:p>
            <a:pPr lvl="1"/>
            <a:r>
              <a:rPr lang="en-US" sz="2400" dirty="0"/>
              <a:t>Remove and replace 2 MHs</a:t>
            </a:r>
          </a:p>
          <a:p>
            <a:pPr lvl="1"/>
            <a:r>
              <a:rPr lang="en-US" sz="2400" dirty="0"/>
              <a:t>Sewer lateral and cleanout installation</a:t>
            </a:r>
          </a:p>
          <a:p>
            <a:pPr lvl="1"/>
            <a:r>
              <a:rPr lang="en-US" sz="2400" dirty="0"/>
              <a:t>Concrete Encase 8-inch Sewer Main (182-ft). </a:t>
            </a:r>
          </a:p>
          <a:p>
            <a:pPr lvl="1"/>
            <a:r>
              <a:rPr lang="en-US" sz="2400" dirty="0"/>
              <a:t>12-inch Water Crosses Sewer Main </a:t>
            </a:r>
          </a:p>
          <a:p>
            <a:pPr lvl="1"/>
            <a:r>
              <a:rPr lang="en-US" sz="2400" dirty="0"/>
              <a:t>12-inch Water Main Parallel to Sewer Main </a:t>
            </a:r>
          </a:p>
          <a:p>
            <a:pPr lvl="1"/>
            <a:r>
              <a:rPr lang="en-US" sz="2400" dirty="0"/>
              <a:t>MH 34512 for suggested bypass in floodplain (FPDP – SAWS obtained)</a:t>
            </a:r>
          </a:p>
          <a:p>
            <a:pPr lvl="1"/>
            <a:r>
              <a:rPr lang="en-US" sz="2400" dirty="0"/>
              <a:t>Street ROW (W. Commerce St.)</a:t>
            </a:r>
          </a:p>
          <a:p>
            <a:pPr marL="457200" lvl="1" indent="0">
              <a:buNone/>
            </a:pPr>
            <a:endParaRPr lang="en-US" dirty="0"/>
          </a:p>
          <a:p>
            <a:endParaRPr lang="en-US" dirty="0"/>
          </a:p>
        </p:txBody>
      </p:sp>
      <p:pic>
        <p:nvPicPr>
          <p:cNvPr id="7" name="Picture 6" descr="A sign on the side of a road&#10;&#10;Description automatically generated">
            <a:extLst>
              <a:ext uri="{FF2B5EF4-FFF2-40B4-BE49-F238E27FC236}">
                <a16:creationId xmlns:a16="http://schemas.microsoft.com/office/drawing/2014/main" xmlns="" id="{5217D6A8-FF60-4646-B112-8726205AE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226" y="1065008"/>
            <a:ext cx="3048000" cy="2286000"/>
          </a:xfrm>
          <a:prstGeom prst="rect">
            <a:avLst/>
          </a:prstGeom>
        </p:spPr>
      </p:pic>
      <p:pic>
        <p:nvPicPr>
          <p:cNvPr id="9" name="Picture 8" descr="A sign on the side of a road&#10;&#10;Description automatically generated">
            <a:extLst>
              <a:ext uri="{FF2B5EF4-FFF2-40B4-BE49-F238E27FC236}">
                <a16:creationId xmlns:a16="http://schemas.microsoft.com/office/drawing/2014/main" xmlns="" id="{543D350F-A427-4ED3-9FA5-744D63FE0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226" y="3557219"/>
            <a:ext cx="3048000" cy="2286001"/>
          </a:xfrm>
          <a:prstGeom prst="rect">
            <a:avLst/>
          </a:prstGeom>
        </p:spPr>
      </p:pic>
    </p:spTree>
    <p:extLst>
      <p:ext uri="{BB962C8B-B14F-4D97-AF65-F5344CB8AC3E}">
        <p14:creationId xmlns:p14="http://schemas.microsoft.com/office/powerpoint/2010/main" val="384138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600" y="1185549"/>
            <a:ext cx="10972800" cy="5018607"/>
          </a:xfrm>
        </p:spPr>
        <p:txBody>
          <a:bodyPr/>
          <a:lstStyle/>
          <a:p>
            <a:r>
              <a:rPr lang="en-US" dirty="0"/>
              <a:t>Site 6- Darwin (Pipe Bursting)</a:t>
            </a:r>
          </a:p>
          <a:p>
            <a:pPr lvl="1"/>
            <a:r>
              <a:rPr lang="en-US" sz="2400" dirty="0"/>
              <a:t>Pipe Bursting 1,469-lf of 8-inch Sewer Main</a:t>
            </a:r>
          </a:p>
          <a:p>
            <a:pPr lvl="1"/>
            <a:r>
              <a:rPr lang="en-US" sz="2400" dirty="0"/>
              <a:t>Manhole Reconstruction (1)</a:t>
            </a:r>
          </a:p>
          <a:p>
            <a:pPr lvl="1"/>
            <a:r>
              <a:rPr lang="en-US" sz="2400" dirty="0"/>
              <a:t>Manhole Rehabilitation (5)</a:t>
            </a:r>
          </a:p>
          <a:p>
            <a:pPr lvl="1"/>
            <a:r>
              <a:rPr lang="en-US" sz="2400" dirty="0"/>
              <a:t>Service Lateral Replacement w/Conc Encasement</a:t>
            </a:r>
          </a:p>
          <a:p>
            <a:pPr lvl="1"/>
            <a:r>
              <a:rPr lang="en-US" sz="2400" dirty="0"/>
              <a:t>16-ft Utility Easement (Drainage Channel)</a:t>
            </a:r>
          </a:p>
          <a:p>
            <a:pPr marL="457200" lvl="1" indent="0">
              <a:buNone/>
            </a:pPr>
            <a:endParaRPr lang="en-US" sz="2400" dirty="0"/>
          </a:p>
          <a:p>
            <a:pPr lvl="1"/>
            <a:endParaRPr lang="en-US" sz="2400" dirty="0"/>
          </a:p>
          <a:p>
            <a:pPr lvl="1"/>
            <a:endParaRPr lang="en-US" sz="2400" dirty="0"/>
          </a:p>
        </p:txBody>
      </p:sp>
      <p:pic>
        <p:nvPicPr>
          <p:cNvPr id="5" name="Picture 4" descr="A tree in a grassy field&#10;&#10;Description automatically generated">
            <a:extLst>
              <a:ext uri="{FF2B5EF4-FFF2-40B4-BE49-F238E27FC236}">
                <a16:creationId xmlns:a16="http://schemas.microsoft.com/office/drawing/2014/main" xmlns="" id="{7CA0BCA9-F98C-4126-9E6D-A7DECC415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2853" y="949842"/>
            <a:ext cx="2702858" cy="1801905"/>
          </a:xfrm>
          <a:prstGeom prst="rect">
            <a:avLst/>
          </a:prstGeom>
        </p:spPr>
      </p:pic>
      <p:pic>
        <p:nvPicPr>
          <p:cNvPr id="7" name="Picture 6" descr="A person in a green field&#10;&#10;Description automatically generated">
            <a:extLst>
              <a:ext uri="{FF2B5EF4-FFF2-40B4-BE49-F238E27FC236}">
                <a16:creationId xmlns:a16="http://schemas.microsoft.com/office/drawing/2014/main" xmlns="" id="{83BCC9A5-7497-4B2F-B3B7-7EAB75DF5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853" y="3324111"/>
            <a:ext cx="2702858" cy="1801905"/>
          </a:xfrm>
          <a:prstGeom prst="rect">
            <a:avLst/>
          </a:prstGeom>
        </p:spPr>
      </p:pic>
    </p:spTree>
    <p:extLst>
      <p:ext uri="{BB962C8B-B14F-4D97-AF65-F5344CB8AC3E}">
        <p14:creationId xmlns:p14="http://schemas.microsoft.com/office/powerpoint/2010/main" val="117448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609600" y="1066988"/>
            <a:ext cx="10972800" cy="5004203"/>
          </a:xfrm>
        </p:spPr>
        <p:txBody>
          <a:bodyPr/>
          <a:lstStyle/>
          <a:p>
            <a:pPr algn="just"/>
            <a:r>
              <a:rPr lang="en-US" sz="2800" dirty="0"/>
              <a:t>General Information</a:t>
            </a:r>
          </a:p>
          <a:p>
            <a:pPr algn="just"/>
            <a:r>
              <a:rPr lang="en-US" sz="2800" dirty="0"/>
              <a:t>Small, </a:t>
            </a:r>
            <a:r>
              <a:rPr lang="en-US" sz="2800" dirty="0" smtClean="0"/>
              <a:t>Minority, Woman, </a:t>
            </a:r>
            <a:r>
              <a:rPr lang="en-US" sz="2800" dirty="0"/>
              <a:t>and Veteran-Owned Business (SMWVB </a:t>
            </a:r>
            <a:r>
              <a:rPr lang="en-US" sz="2800" dirty="0" smtClean="0"/>
              <a:t>Participation)</a:t>
            </a:r>
            <a:endParaRPr lang="en-US" sz="2800" dirty="0"/>
          </a:p>
          <a:p>
            <a:pPr algn="just"/>
            <a:r>
              <a:rPr lang="en-US" sz="2800" dirty="0" smtClean="0"/>
              <a:t>Contract Requirements </a:t>
            </a:r>
          </a:p>
          <a:p>
            <a:pPr algn="just"/>
            <a:r>
              <a:rPr lang="en-US" sz="2800" dirty="0" smtClean="0"/>
              <a:t>Bid </a:t>
            </a:r>
            <a:r>
              <a:rPr lang="en-US" sz="2800" dirty="0"/>
              <a:t>Packet Preparation</a:t>
            </a:r>
          </a:p>
          <a:p>
            <a:pPr algn="just"/>
            <a:r>
              <a:rPr lang="en-US" sz="2800" dirty="0" smtClean="0"/>
              <a:t>Addendums </a:t>
            </a:r>
          </a:p>
          <a:p>
            <a:pPr algn="just"/>
            <a:r>
              <a:rPr lang="en-US" sz="2800" dirty="0" smtClean="0"/>
              <a:t>Vendor Registration</a:t>
            </a:r>
            <a:endParaRPr lang="en-US" sz="2800" dirty="0"/>
          </a:p>
          <a:p>
            <a:pPr algn="just"/>
            <a:r>
              <a:rPr lang="en-US" sz="2800" dirty="0"/>
              <a:t>Bid Opening Dates/Time</a:t>
            </a:r>
          </a:p>
          <a:p>
            <a:pPr algn="just"/>
            <a:r>
              <a:rPr lang="en-US" sz="2800" dirty="0"/>
              <a:t>Technical Information</a:t>
            </a:r>
          </a:p>
          <a:p>
            <a:endParaRPr lang="en-US" sz="3000" dirty="0"/>
          </a:p>
        </p:txBody>
      </p:sp>
    </p:spTree>
    <p:extLst>
      <p:ext uri="{BB962C8B-B14F-4D97-AF65-F5344CB8AC3E}">
        <p14:creationId xmlns:p14="http://schemas.microsoft.com/office/powerpoint/2010/main" val="21624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600" y="1264211"/>
            <a:ext cx="10035941" cy="5018607"/>
          </a:xfrm>
        </p:spPr>
        <p:txBody>
          <a:bodyPr/>
          <a:lstStyle/>
          <a:p>
            <a:r>
              <a:rPr lang="en-US" dirty="0"/>
              <a:t>Site 7- Gillette (Open Cut)</a:t>
            </a:r>
          </a:p>
          <a:p>
            <a:pPr lvl="1"/>
            <a:r>
              <a:rPr lang="en-US" sz="2400" dirty="0"/>
              <a:t>Remove and replace 398-lf of 8-inch Sewer Main </a:t>
            </a:r>
          </a:p>
          <a:p>
            <a:pPr lvl="1"/>
            <a:r>
              <a:rPr lang="en-US" sz="2400" dirty="0"/>
              <a:t>Remove and replace 3 MHs (1 drop MH)</a:t>
            </a:r>
          </a:p>
          <a:p>
            <a:pPr lvl="1"/>
            <a:r>
              <a:rPr lang="en-US" sz="2400" dirty="0"/>
              <a:t>Sewer lateral and cleanout installation</a:t>
            </a:r>
          </a:p>
          <a:p>
            <a:pPr lvl="1"/>
            <a:r>
              <a:rPr lang="en-US" sz="2400" dirty="0"/>
              <a:t>16-inch Water Line Crossing</a:t>
            </a:r>
          </a:p>
          <a:p>
            <a:pPr lvl="1"/>
            <a:r>
              <a:rPr lang="en-US" sz="2400" dirty="0"/>
              <a:t>Two trees to be removed (COSA Tree Permit – SAWS obtained)</a:t>
            </a:r>
          </a:p>
          <a:p>
            <a:pPr lvl="1"/>
            <a:r>
              <a:rPr lang="en-US" sz="2400" dirty="0"/>
              <a:t>16-ft Utility Easement (Drainage Channel)</a:t>
            </a:r>
            <a:endParaRPr lang="en-US" sz="2400" dirty="0">
              <a:solidFill>
                <a:srgbClr val="FF0000"/>
              </a:solidFill>
            </a:endParaRPr>
          </a:p>
          <a:p>
            <a:pPr lvl="1"/>
            <a:r>
              <a:rPr lang="en-US" sz="2400" dirty="0"/>
              <a:t>16-ft Utility Easement (Private Residential Properties)</a:t>
            </a:r>
          </a:p>
          <a:p>
            <a:pPr lvl="1"/>
            <a:r>
              <a:rPr lang="en-US" sz="2400" dirty="0"/>
              <a:t>Street ROW (Gillette Blvd.)</a:t>
            </a:r>
          </a:p>
          <a:p>
            <a:pPr lvl="1"/>
            <a:endParaRPr lang="en-US" sz="2400" dirty="0"/>
          </a:p>
        </p:txBody>
      </p:sp>
      <p:pic>
        <p:nvPicPr>
          <p:cNvPr id="5" name="Picture 4" descr="A picture containing grass, outdoor, green, field&#10;&#10;Description automatically generated">
            <a:extLst>
              <a:ext uri="{FF2B5EF4-FFF2-40B4-BE49-F238E27FC236}">
                <a16:creationId xmlns:a16="http://schemas.microsoft.com/office/drawing/2014/main" xmlns="" id="{D403202F-D82B-45D9-9C68-46DF2B542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6" y="1336638"/>
            <a:ext cx="2789816" cy="2092362"/>
          </a:xfrm>
          <a:prstGeom prst="rect">
            <a:avLst/>
          </a:prstGeom>
        </p:spPr>
      </p:pic>
      <p:pic>
        <p:nvPicPr>
          <p:cNvPr id="7" name="Picture 6" descr="A path with trees on the side of a tree&#10;&#10;Description automatically generated">
            <a:extLst>
              <a:ext uri="{FF2B5EF4-FFF2-40B4-BE49-F238E27FC236}">
                <a16:creationId xmlns:a16="http://schemas.microsoft.com/office/drawing/2014/main" xmlns="" id="{36A01ACD-F556-4BB1-9198-C506345F5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986" y="3995076"/>
            <a:ext cx="2737040" cy="2052780"/>
          </a:xfrm>
          <a:prstGeom prst="rect">
            <a:avLst/>
          </a:prstGeom>
        </p:spPr>
      </p:pic>
    </p:spTree>
    <p:extLst>
      <p:ext uri="{BB962C8B-B14F-4D97-AF65-F5344CB8AC3E}">
        <p14:creationId xmlns:p14="http://schemas.microsoft.com/office/powerpoint/2010/main" val="2714253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EA472-B649-4681-AA58-B0D8B73B7216}"/>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xmlns="" id="{8C2BAE02-65A4-4913-B4E1-E66AC2881A29}"/>
              </a:ext>
            </a:extLst>
          </p:cNvPr>
          <p:cNvSpPr>
            <a:spLocks noGrp="1"/>
          </p:cNvSpPr>
          <p:nvPr>
            <p:ph idx="1"/>
          </p:nvPr>
        </p:nvSpPr>
        <p:spPr>
          <a:xfrm>
            <a:off x="609600" y="1264211"/>
            <a:ext cx="10972800" cy="5018607"/>
          </a:xfrm>
        </p:spPr>
        <p:txBody>
          <a:bodyPr/>
          <a:lstStyle/>
          <a:p>
            <a:r>
              <a:rPr lang="en-US" dirty="0"/>
              <a:t>Site 8- </a:t>
            </a:r>
            <a:r>
              <a:rPr lang="en-US" dirty="0" err="1"/>
              <a:t>Oletha</a:t>
            </a:r>
            <a:r>
              <a:rPr lang="en-US" dirty="0"/>
              <a:t> (Open Cut)</a:t>
            </a:r>
          </a:p>
          <a:p>
            <a:pPr lvl="1"/>
            <a:r>
              <a:rPr lang="en-US" sz="2400" dirty="0"/>
              <a:t>Remove and replace 249-lf of 8-inch Sewer Main </a:t>
            </a:r>
          </a:p>
          <a:p>
            <a:pPr lvl="1"/>
            <a:r>
              <a:rPr lang="en-US" sz="2400" dirty="0"/>
              <a:t>Remove and replace 2 MHs</a:t>
            </a:r>
          </a:p>
          <a:p>
            <a:pPr lvl="1"/>
            <a:r>
              <a:rPr lang="en-US" sz="2400" dirty="0"/>
              <a:t>Rehabilitate 1 MH</a:t>
            </a:r>
          </a:p>
          <a:p>
            <a:pPr lvl="1"/>
            <a:r>
              <a:rPr lang="en-US" sz="2400" dirty="0"/>
              <a:t>Sewer lateral and cleanout installation</a:t>
            </a:r>
          </a:p>
          <a:p>
            <a:pPr lvl="1"/>
            <a:r>
              <a:rPr lang="en-US" sz="2400" dirty="0"/>
              <a:t>Street ROW (</a:t>
            </a:r>
            <a:r>
              <a:rPr lang="en-US" sz="2400" dirty="0" err="1"/>
              <a:t>Oletha</a:t>
            </a:r>
            <a:r>
              <a:rPr lang="en-US" sz="2400" dirty="0"/>
              <a:t> St.)</a:t>
            </a:r>
          </a:p>
          <a:p>
            <a:pPr lvl="1"/>
            <a:endParaRPr lang="en-US" dirty="0"/>
          </a:p>
        </p:txBody>
      </p:sp>
      <p:pic>
        <p:nvPicPr>
          <p:cNvPr id="7" name="Picture 6" descr="A car parked on the side of a dirt road&#10;&#10;Description automatically generated">
            <a:extLst>
              <a:ext uri="{FF2B5EF4-FFF2-40B4-BE49-F238E27FC236}">
                <a16:creationId xmlns:a16="http://schemas.microsoft.com/office/drawing/2014/main" xmlns="" id="{8F69637F-86A8-4B5F-8484-E82BE248C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318" y="1202637"/>
            <a:ext cx="2732440" cy="2049330"/>
          </a:xfrm>
          <a:prstGeom prst="rect">
            <a:avLst/>
          </a:prstGeom>
        </p:spPr>
      </p:pic>
      <p:pic>
        <p:nvPicPr>
          <p:cNvPr id="9" name="Picture 8" descr="A sign on the side of a road&#10;&#10;Description automatically generated">
            <a:extLst>
              <a:ext uri="{FF2B5EF4-FFF2-40B4-BE49-F238E27FC236}">
                <a16:creationId xmlns:a16="http://schemas.microsoft.com/office/drawing/2014/main" xmlns="" id="{E2FC903A-E33D-4819-ABAB-0C91F4079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18" y="3566336"/>
            <a:ext cx="2732440" cy="2049330"/>
          </a:xfrm>
          <a:prstGeom prst="rect">
            <a:avLst/>
          </a:prstGeom>
        </p:spPr>
      </p:pic>
    </p:spTree>
    <p:extLst>
      <p:ext uri="{BB962C8B-B14F-4D97-AF65-F5344CB8AC3E}">
        <p14:creationId xmlns:p14="http://schemas.microsoft.com/office/powerpoint/2010/main" val="198474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361" y="455870"/>
            <a:ext cx="11389896" cy="675389"/>
          </a:xfrm>
        </p:spPr>
        <p:txBody>
          <a:bodyPr/>
          <a:lstStyle/>
          <a:p>
            <a:r>
              <a:rPr lang="en-US" dirty="0"/>
              <a:t>Contact Information</a:t>
            </a:r>
            <a:br>
              <a:rPr lang="en-US" dirty="0"/>
            </a:br>
            <a:endParaRPr lang="en-US" dirty="0"/>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3162181450"/>
              </p:ext>
            </p:extLst>
          </p:nvPr>
        </p:nvGraphicFramePr>
        <p:xfrm>
          <a:off x="409575" y="1467485"/>
          <a:ext cx="11363324" cy="1112520"/>
        </p:xfrm>
        <a:graphic>
          <a:graphicData uri="http://schemas.openxmlformats.org/drawingml/2006/table">
            <a:tbl>
              <a:tblPr firstRow="1" bandRow="1">
                <a:tableStyleId>{5C22544A-7EE6-4342-B048-85BDC9FD1C3A}</a:tableStyleId>
              </a:tblPr>
              <a:tblGrid>
                <a:gridCol w="2327904">
                  <a:extLst>
                    <a:ext uri="{9D8B030D-6E8A-4147-A177-3AD203B41FA5}">
                      <a16:colId xmlns:a16="http://schemas.microsoft.com/office/drawing/2014/main" xmlns="" val="20000"/>
                    </a:ext>
                  </a:extLst>
                </a:gridCol>
                <a:gridCol w="3353758">
                  <a:extLst>
                    <a:ext uri="{9D8B030D-6E8A-4147-A177-3AD203B41FA5}">
                      <a16:colId xmlns:a16="http://schemas.microsoft.com/office/drawing/2014/main" xmlns="" val="20001"/>
                    </a:ext>
                  </a:extLst>
                </a:gridCol>
                <a:gridCol w="2443163">
                  <a:extLst>
                    <a:ext uri="{9D8B030D-6E8A-4147-A177-3AD203B41FA5}">
                      <a16:colId xmlns:a16="http://schemas.microsoft.com/office/drawing/2014/main" xmlns="" val="20002"/>
                    </a:ext>
                  </a:extLst>
                </a:gridCol>
                <a:gridCol w="3238499">
                  <a:extLst>
                    <a:ext uri="{9D8B030D-6E8A-4147-A177-3AD203B41FA5}">
                      <a16:colId xmlns:a16="http://schemas.microsoft.com/office/drawing/2014/main" xmlns="" val="20003"/>
                    </a:ext>
                  </a:extLst>
                </a:gridCol>
              </a:tblGrid>
              <a:tr h="370840">
                <a:tc>
                  <a:txBody>
                    <a:bodyPr/>
                    <a:lstStyle/>
                    <a:p>
                      <a:pPr algn="ctr"/>
                      <a:r>
                        <a:rPr lang="en-US" sz="1800" u="sng" dirty="0"/>
                        <a:t>Contact Name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Title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Telephone Number</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Email address</a:t>
                      </a:r>
                      <a:endParaRPr lang="en-US" sz="1800" b="1" u="sng" dirty="0">
                        <a:solidFill>
                          <a:schemeClr val="accent6">
                            <a:lumMod val="75000"/>
                          </a:schemeClr>
                        </a:solidFill>
                        <a:latin typeface="Calibri" panose="020F0502020204030204" pitchFamily="34" charset="0"/>
                      </a:endParaRPr>
                    </a:p>
                  </a:txBody>
                  <a:tcPr anchor="ctr"/>
                </a:tc>
                <a:extLst>
                  <a:ext uri="{0D108BD9-81ED-4DB2-BD59-A6C34878D82A}">
                    <a16:rowId xmlns:a16="http://schemas.microsoft.com/office/drawing/2014/main" xmlns="" val="10000"/>
                  </a:ext>
                </a:extLst>
              </a:tr>
              <a:tr h="370840">
                <a:tc>
                  <a:txBody>
                    <a:bodyPr/>
                    <a:lstStyle/>
                    <a:p>
                      <a:pPr algn="ctr"/>
                      <a:r>
                        <a:rPr lang="en-US" dirty="0"/>
                        <a:t>Roxanne Lockhart</a:t>
                      </a:r>
                    </a:p>
                  </a:txBody>
                  <a:tcPr/>
                </a:tc>
                <a:tc>
                  <a:txBody>
                    <a:bodyPr/>
                    <a:lstStyle/>
                    <a:p>
                      <a:pPr algn="ctr"/>
                      <a:r>
                        <a:rPr lang="en-US" dirty="0"/>
                        <a:t>Contract Administrator</a:t>
                      </a:r>
                    </a:p>
                  </a:txBody>
                  <a:tcPr/>
                </a:tc>
                <a:tc>
                  <a:txBody>
                    <a:bodyPr/>
                    <a:lstStyle/>
                    <a:p>
                      <a:pPr algn="ctr"/>
                      <a:r>
                        <a:rPr lang="en-US" dirty="0"/>
                        <a:t>210-233-3095</a:t>
                      </a:r>
                    </a:p>
                  </a:txBody>
                  <a:tcPr/>
                </a:tc>
                <a:tc>
                  <a:txBody>
                    <a:bodyPr/>
                    <a:lstStyle/>
                    <a:p>
                      <a:pPr algn="ctr"/>
                      <a:r>
                        <a:rPr lang="en-US" dirty="0">
                          <a:hlinkClick r:id="rId2"/>
                        </a:rPr>
                        <a:t>Roxanne.Lockhart@saws.org</a:t>
                      </a:r>
                      <a:r>
                        <a:rPr lang="en-US" baseline="0" dirty="0"/>
                        <a:t>  </a:t>
                      </a:r>
                      <a:r>
                        <a:rPr lang="en-US" dirty="0"/>
                        <a:t> </a:t>
                      </a:r>
                    </a:p>
                  </a:txBody>
                  <a:tcPr/>
                </a:tc>
                <a:extLst>
                  <a:ext uri="{0D108BD9-81ED-4DB2-BD59-A6C34878D82A}">
                    <a16:rowId xmlns:a16="http://schemas.microsoft.com/office/drawing/2014/main" xmlns="" val="10001"/>
                  </a:ext>
                </a:extLst>
              </a:tr>
              <a:tr h="370840">
                <a:tc>
                  <a:txBody>
                    <a:bodyPr/>
                    <a:lstStyle/>
                    <a:p>
                      <a:pPr algn="ctr"/>
                      <a:r>
                        <a:rPr lang="en-US" dirty="0"/>
                        <a:t>Marisol Robles</a:t>
                      </a:r>
                    </a:p>
                  </a:txBody>
                  <a:tcPr/>
                </a:tc>
                <a:tc>
                  <a:txBody>
                    <a:bodyPr/>
                    <a:lstStyle/>
                    <a:p>
                      <a:pPr algn="ctr"/>
                      <a:r>
                        <a:rPr lang="en-US" dirty="0"/>
                        <a:t>SMWVB</a:t>
                      </a:r>
                      <a:r>
                        <a:rPr lang="en-US" baseline="0" dirty="0"/>
                        <a:t> Program Manager</a:t>
                      </a:r>
                      <a:endParaRPr lang="en-US" dirty="0"/>
                    </a:p>
                  </a:txBody>
                  <a:tcPr/>
                </a:tc>
                <a:tc>
                  <a:txBody>
                    <a:bodyPr/>
                    <a:lstStyle/>
                    <a:p>
                      <a:pPr algn="ctr"/>
                      <a:r>
                        <a:rPr lang="en-US" dirty="0"/>
                        <a:t>210-233-3420</a:t>
                      </a:r>
                    </a:p>
                  </a:txBody>
                  <a:tcPr/>
                </a:tc>
                <a:tc>
                  <a:txBody>
                    <a:bodyPr/>
                    <a:lstStyle/>
                    <a:p>
                      <a:pPr algn="ctr"/>
                      <a:r>
                        <a:rPr lang="en-US" dirty="0">
                          <a:hlinkClick r:id="rId3"/>
                        </a:rPr>
                        <a:t>Marisol.Robles@saws.org</a:t>
                      </a:r>
                      <a:r>
                        <a:rPr lang="en-US" dirty="0"/>
                        <a:t> </a:t>
                      </a:r>
                    </a:p>
                  </a:txBody>
                  <a:tcPr/>
                </a:tc>
                <a:extLst>
                  <a:ext uri="{0D108BD9-81ED-4DB2-BD59-A6C34878D82A}">
                    <a16:rowId xmlns:a16="http://schemas.microsoft.com/office/drawing/2014/main" xmlns="" val="10002"/>
                  </a:ext>
                </a:extLst>
              </a:tr>
            </a:tbl>
          </a:graphicData>
        </a:graphic>
      </p:graphicFrame>
      <p:sp>
        <p:nvSpPr>
          <p:cNvPr id="5" name="Content Placeholder 4"/>
          <p:cNvSpPr txBox="1">
            <a:spLocks/>
          </p:cNvSpPr>
          <p:nvPr/>
        </p:nvSpPr>
        <p:spPr>
          <a:xfrm>
            <a:off x="676175" y="3138960"/>
            <a:ext cx="10972800" cy="26742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en-US" sz="2800" dirty="0"/>
              <a:t>Please be advised that Bidders are prohibited from communicating with any other SAWS staff, the Consultant, the Developer, or City of San Antonio officials regarding this IFB up until the contract is awarded as outlined in the Instructions to Bidders</a:t>
            </a:r>
            <a:endParaRPr lang="en-US" sz="2400" dirty="0"/>
          </a:p>
          <a:p>
            <a:pPr algn="just" fontAlgn="auto">
              <a:spcAft>
                <a:spcPts val="0"/>
              </a:spcAft>
            </a:pPr>
            <a:endParaRPr lang="en-US" sz="2400" dirty="0"/>
          </a:p>
          <a:p>
            <a:pPr algn="just" fontAlgn="auto">
              <a:spcAft>
                <a:spcPts val="0"/>
              </a:spcAft>
            </a:pPr>
            <a:endParaRPr lang="en-US" sz="2800" dirty="0"/>
          </a:p>
        </p:txBody>
      </p:sp>
      <p:sp>
        <p:nvSpPr>
          <p:cNvPr id="8" name="Subtitle 6"/>
          <p:cNvSpPr txBox="1">
            <a:spLocks/>
          </p:cNvSpPr>
          <p:nvPr/>
        </p:nvSpPr>
        <p:spPr>
          <a:xfrm>
            <a:off x="676175" y="2693501"/>
            <a:ext cx="11385453" cy="44545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600" dirty="0">
                <a:solidFill>
                  <a:schemeClr val="accent5">
                    <a:lumMod val="75000"/>
                  </a:schemeClr>
                </a:solidFill>
                <a:latin typeface="Gill Sans MT" panose="020B0502020104020203" pitchFamily="34" charset="0"/>
              </a:rPr>
              <a:t>REMINDER</a:t>
            </a:r>
          </a:p>
        </p:txBody>
      </p:sp>
    </p:spTree>
    <p:extLst>
      <p:ext uri="{BB962C8B-B14F-4D97-AF65-F5344CB8AC3E}">
        <p14:creationId xmlns:p14="http://schemas.microsoft.com/office/powerpoint/2010/main" val="256774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Information</a:t>
            </a:r>
          </a:p>
        </p:txBody>
      </p:sp>
      <p:sp>
        <p:nvSpPr>
          <p:cNvPr id="5" name="Content Placeholder 4"/>
          <p:cNvSpPr>
            <a:spLocks noGrp="1"/>
          </p:cNvSpPr>
          <p:nvPr>
            <p:ph idx="1"/>
          </p:nvPr>
        </p:nvSpPr>
        <p:spPr>
          <a:xfrm>
            <a:off x="609600" y="1254642"/>
            <a:ext cx="10972800" cy="3700133"/>
          </a:xfrm>
        </p:spPr>
        <p:txBody>
          <a:bodyPr/>
          <a:lstStyle/>
          <a:p>
            <a:pPr algn="just"/>
            <a:r>
              <a:rPr lang="en-US" dirty="0"/>
              <a:t>Non-Mandatory pre-bid meeting </a:t>
            </a:r>
          </a:p>
          <a:p>
            <a:pPr algn="just"/>
            <a:r>
              <a:rPr lang="en-US" dirty="0"/>
              <a:t>Presentation and the attendance sheet will be posted to the SAWS website</a:t>
            </a:r>
          </a:p>
          <a:p>
            <a:pPr algn="just"/>
            <a:r>
              <a:rPr lang="en-US" dirty="0"/>
              <a:t>Construction services being procured through </a:t>
            </a:r>
            <a:r>
              <a:rPr lang="en-US" dirty="0" smtClean="0"/>
              <a:t>low bid under Government Code 2269</a:t>
            </a:r>
          </a:p>
          <a:p>
            <a:pPr marL="0" indent="0" algn="just">
              <a:buNone/>
            </a:pPr>
            <a:endParaRPr lang="en-US" dirty="0" smtClean="0"/>
          </a:p>
          <a:p>
            <a:endParaRPr lang="en-US" dirty="0"/>
          </a:p>
        </p:txBody>
      </p:sp>
    </p:spTree>
    <p:extLst>
      <p:ext uri="{BB962C8B-B14F-4D97-AF65-F5344CB8AC3E}">
        <p14:creationId xmlns:p14="http://schemas.microsoft.com/office/powerpoint/2010/main" val="69109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2567"/>
            <a:ext cx="11389896" cy="675389"/>
          </a:xfrm>
        </p:spPr>
        <p:txBody>
          <a:bodyPr/>
          <a:lstStyle/>
          <a:p>
            <a:r>
              <a:rPr lang="en-US" dirty="0"/>
              <a:t>General Information</a:t>
            </a:r>
          </a:p>
        </p:txBody>
      </p:sp>
      <p:graphicFrame>
        <p:nvGraphicFramePr>
          <p:cNvPr id="4" name="Diagram 3"/>
          <p:cNvGraphicFramePr/>
          <p:nvPr>
            <p:extLst>
              <p:ext uri="{D42A27DB-BD31-4B8C-83A1-F6EECF244321}">
                <p14:modId xmlns:p14="http://schemas.microsoft.com/office/powerpoint/2010/main" val="3941633846"/>
              </p:ext>
            </p:extLst>
          </p:nvPr>
        </p:nvGraphicFramePr>
        <p:xfrm>
          <a:off x="809104" y="1338349"/>
          <a:ext cx="10039005" cy="435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30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Aspirational SMWB Goal</a:t>
            </a:r>
          </a:p>
        </p:txBody>
      </p:sp>
      <p:graphicFrame>
        <p:nvGraphicFramePr>
          <p:cNvPr id="3" name="Content Placeholder 2"/>
          <p:cNvGraphicFramePr>
            <a:graphicFrameLocks noGrp="1"/>
          </p:cNvGraphicFramePr>
          <p:nvPr>
            <p:ph idx="1"/>
          </p:nvPr>
        </p:nvGraphicFramePr>
        <p:xfrm>
          <a:off x="609599" y="1918807"/>
          <a:ext cx="10972800" cy="1892863"/>
        </p:xfrm>
        <a:graphic>
          <a:graphicData uri="http://schemas.openxmlformats.org/drawingml/2006/table">
            <a:tbl>
              <a:tblPr firstRow="1" bandRow="1">
                <a:tableStyleId>{D7AC3CCA-C797-4891-BE02-D94E43425B78}</a:tableStyleId>
              </a:tblPr>
              <a:tblGrid>
                <a:gridCol w="54864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704143">
                <a:tc>
                  <a:txBody>
                    <a:bodyPr/>
                    <a:lstStyle/>
                    <a:p>
                      <a:pPr algn="ctr"/>
                      <a:r>
                        <a:rPr lang="en-US" sz="3600" dirty="0">
                          <a:solidFill>
                            <a:schemeClr val="tx1">
                              <a:lumMod val="65000"/>
                              <a:lumOff val="35000"/>
                            </a:schemeClr>
                          </a:solidFill>
                        </a:rPr>
                        <a:t>Industry</a:t>
                      </a:r>
                    </a:p>
                  </a:txBody>
                  <a:tcPr/>
                </a:tc>
                <a:tc>
                  <a:txBody>
                    <a:bodyPr/>
                    <a:lstStyle/>
                    <a:p>
                      <a:pPr algn="ctr"/>
                      <a:r>
                        <a:rPr lang="en-US" sz="3600" dirty="0">
                          <a:solidFill>
                            <a:schemeClr val="tx1">
                              <a:lumMod val="65000"/>
                              <a:lumOff val="35000"/>
                            </a:schemeClr>
                          </a:solidFill>
                        </a:rPr>
                        <a:t>Aspirational</a:t>
                      </a:r>
                      <a:r>
                        <a:rPr lang="en-US" sz="3600" baseline="0" dirty="0">
                          <a:solidFill>
                            <a:schemeClr val="tx1">
                              <a:lumMod val="65000"/>
                              <a:lumOff val="35000"/>
                            </a:schemeClr>
                          </a:solidFill>
                        </a:rPr>
                        <a:t> </a:t>
                      </a:r>
                      <a:r>
                        <a:rPr lang="en-US" sz="3600" dirty="0">
                          <a:solidFill>
                            <a:schemeClr val="tx1">
                              <a:lumMod val="65000"/>
                              <a:lumOff val="35000"/>
                            </a:schemeClr>
                          </a:solidFill>
                        </a:rPr>
                        <a:t>SMWB Goal</a:t>
                      </a:r>
                    </a:p>
                  </a:txBody>
                  <a:tcPr/>
                </a:tc>
                <a:extLst>
                  <a:ext uri="{0D108BD9-81ED-4DB2-BD59-A6C34878D82A}">
                    <a16:rowId xmlns:a16="http://schemas.microsoft.com/office/drawing/2014/main" xmlns="" val="10000"/>
                  </a:ext>
                </a:extLst>
              </a:tr>
              <a:tr h="704143">
                <a:tc>
                  <a:txBody>
                    <a:bodyPr/>
                    <a:lstStyle/>
                    <a:p>
                      <a:pPr algn="ctr"/>
                      <a:r>
                        <a:rPr lang="en-US" sz="3600" dirty="0">
                          <a:solidFill>
                            <a:schemeClr val="tx1">
                              <a:lumMod val="65000"/>
                              <a:lumOff val="35000"/>
                            </a:schemeClr>
                          </a:solidFill>
                        </a:rPr>
                        <a:t>Construction</a:t>
                      </a:r>
                    </a:p>
                  </a:txBody>
                  <a:tcPr/>
                </a:tc>
                <a:tc>
                  <a:txBody>
                    <a:bodyPr/>
                    <a:lstStyle/>
                    <a:p>
                      <a:pPr algn="ctr"/>
                      <a:r>
                        <a:rPr lang="en-US" sz="3600" dirty="0">
                          <a:solidFill>
                            <a:schemeClr val="tx1">
                              <a:lumMod val="65000"/>
                              <a:lumOff val="35000"/>
                            </a:schemeClr>
                          </a:solidFill>
                        </a:rPr>
                        <a:t>20%</a:t>
                      </a:r>
                    </a:p>
                  </a:txBody>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609599" y="4333461"/>
            <a:ext cx="10972800" cy="1446550"/>
          </a:xfrm>
          <a:prstGeom prst="rect">
            <a:avLst/>
          </a:prstGeom>
          <a:noFill/>
        </p:spPr>
        <p:txBody>
          <a:bodyPr wrap="square" rtlCol="0">
            <a:spAutoFit/>
          </a:bodyPr>
          <a:lstStyle/>
          <a:p>
            <a:pPr algn="ctr">
              <a:buNone/>
            </a:pPr>
            <a:r>
              <a:rPr lang="en-US" dirty="0">
                <a:solidFill>
                  <a:schemeClr val="tx1">
                    <a:lumMod val="65000"/>
                    <a:lumOff val="35000"/>
                  </a:schemeClr>
                </a:solidFill>
                <a:latin typeface="Gill Sans MT" panose="020B0502020104020203" pitchFamily="34" charset="0"/>
              </a:rPr>
              <a:t>The aspirational SMWB goal is 20% of your total bid price.</a:t>
            </a:r>
          </a:p>
        </p:txBody>
      </p:sp>
    </p:spTree>
    <p:extLst>
      <p:ext uri="{BB962C8B-B14F-4D97-AF65-F5344CB8AC3E}">
        <p14:creationId xmlns:p14="http://schemas.microsoft.com/office/powerpoint/2010/main" val="105578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297713" y="950027"/>
            <a:ext cx="11701782" cy="5011295"/>
          </a:xfrm>
        </p:spPr>
        <p:txBody>
          <a:bodyPr/>
          <a:lstStyle/>
          <a:p>
            <a:r>
              <a:rPr lang="en-US" sz="3600" b="1" dirty="0"/>
              <a:t>South Central Texas Regional Certification Agency</a:t>
            </a:r>
            <a:endParaRPr lang="en-US" dirty="0"/>
          </a:p>
          <a:p>
            <a:pPr lvl="1">
              <a:buFont typeface="Wingdings" panose="05000000000000000000" pitchFamily="2" charset="2"/>
              <a:buChar char="Ø"/>
            </a:pPr>
            <a:r>
              <a:rPr lang="en-US" dirty="0"/>
              <a:t>MBE, WBE, SBE (Includes “HUB” Program)</a:t>
            </a:r>
          </a:p>
          <a:p>
            <a:pPr marL="0" indent="0" algn="ctr">
              <a:buNone/>
            </a:pPr>
            <a:endParaRPr lang="en-US" dirty="0"/>
          </a:p>
          <a:p>
            <a:pPr marL="0" indent="0">
              <a:buNone/>
            </a:pPr>
            <a:r>
              <a:rPr lang="en-US" u="sng" dirty="0"/>
              <a:t>Minimum Qualifications for SMWVB recognition:</a:t>
            </a:r>
          </a:p>
          <a:p>
            <a:r>
              <a:rPr lang="en-US" b="1" dirty="0"/>
              <a:t>SBE</a:t>
            </a:r>
            <a:r>
              <a:rPr lang="en-US" dirty="0"/>
              <a:t>-Certified (even </a:t>
            </a:r>
            <a:r>
              <a:rPr lang="en-US" dirty="0" smtClean="0"/>
              <a:t>MBEs and WBEs)</a:t>
            </a:r>
            <a:endParaRPr lang="en-US" dirty="0"/>
          </a:p>
          <a:p>
            <a:r>
              <a:rPr lang="en-US" sz="4800" b="1" dirty="0"/>
              <a:t>Local office or local equipment yard</a:t>
            </a:r>
          </a:p>
          <a:p>
            <a:endParaRPr lang="en-US" dirty="0"/>
          </a:p>
        </p:txBody>
      </p:sp>
    </p:spTree>
    <p:extLst>
      <p:ext uri="{BB962C8B-B14F-4D97-AF65-F5344CB8AC3E}">
        <p14:creationId xmlns:p14="http://schemas.microsoft.com/office/powerpoint/2010/main" val="26985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r>
              <a:rPr lang="en-US" dirty="0"/>
              <a:t/>
            </a:r>
            <a:br>
              <a:rPr lang="en-US" dirty="0"/>
            </a:br>
            <a:endParaRPr lang="en-US" dirty="0"/>
          </a:p>
        </p:txBody>
      </p:sp>
      <p:sp>
        <p:nvSpPr>
          <p:cNvPr id="4" name="Content Placeholder 4"/>
          <p:cNvSpPr txBox="1">
            <a:spLocks noGrp="1"/>
          </p:cNvSpPr>
          <p:nvPr>
            <p:ph idx="1"/>
          </p:nvPr>
        </p:nvSpPr>
        <p:spPr>
          <a:xfrm>
            <a:off x="304800" y="834443"/>
            <a:ext cx="11694695"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SMWB-certified? Do I need to find SMWB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SMWB goal?</a:t>
            </a:r>
          </a:p>
          <a:p>
            <a:pPr marL="0" indent="0">
              <a:spcBef>
                <a:spcPts val="0"/>
              </a:spcBef>
              <a:buNone/>
            </a:pPr>
            <a:r>
              <a:rPr lang="en-US" sz="1800" dirty="0"/>
              <a:t>       A:  All subcontractors need to be included in the GFEP, even those that may not count towards the SMWB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68090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r>
              <a:rPr lang="en-US" sz="2000" dirty="0"/>
              <a:t/>
            </a:r>
            <a:br>
              <a:rPr lang="en-US" sz="2000" dirty="0"/>
            </a:br>
            <a:r>
              <a:rPr lang="en-US" sz="2000" dirty="0"/>
              <a:t/>
            </a:r>
            <a:br>
              <a:rPr lang="en-US" sz="2000" dirty="0"/>
            </a:br>
            <a:endParaRPr lang="en-US" sz="2800" dirty="0"/>
          </a:p>
        </p:txBody>
      </p:sp>
    </p:spTree>
    <p:extLst>
      <p:ext uri="{BB962C8B-B14F-4D97-AF65-F5344CB8AC3E}">
        <p14:creationId xmlns:p14="http://schemas.microsoft.com/office/powerpoint/2010/main" val="10978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19146</TotalTime>
  <Words>1733</Words>
  <Application>Microsoft Office PowerPoint</Application>
  <PresentationFormat>Widescreen</PresentationFormat>
  <Paragraphs>245</Paragraphs>
  <Slides>32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Arial Black</vt:lpstr>
      <vt:lpstr>Calibri</vt:lpstr>
      <vt:lpstr>Gill Sans MT</vt:lpstr>
      <vt:lpstr>Wingdings</vt:lpstr>
      <vt:lpstr>1_OfficalPPT_DRAFT1A</vt:lpstr>
      <vt:lpstr>1 title slide</vt:lpstr>
      <vt:lpstr>PowerPoint Presentation</vt:lpstr>
      <vt:lpstr>Oral Statements</vt:lpstr>
      <vt:lpstr>Agenda</vt:lpstr>
      <vt:lpstr>General Information</vt:lpstr>
      <vt:lpstr>General Information</vt:lpstr>
      <vt:lpstr>Aspirational SMWB Goal</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Contract Requirements</vt:lpstr>
      <vt:lpstr>Contract Requirements</vt:lpstr>
      <vt:lpstr>Bid Packet Preparation</vt:lpstr>
      <vt:lpstr>Addendum(s) </vt:lpstr>
      <vt:lpstr>Upcoming Addendum</vt:lpstr>
      <vt:lpstr>Vendor Registration &amp; Notification (VRN)</vt:lpstr>
      <vt:lpstr>Bid Opening Dates/Times</vt:lpstr>
      <vt:lpstr>Contract Background</vt:lpstr>
      <vt:lpstr>Contract Requirements</vt:lpstr>
      <vt:lpstr>Contract Requirements</vt:lpstr>
      <vt:lpstr>Project Sites</vt:lpstr>
      <vt:lpstr>Location (Work Zone 1)</vt:lpstr>
      <vt:lpstr>Location (Work Zone 2)</vt:lpstr>
      <vt:lpstr>Location (Work Zone 3)</vt:lpstr>
      <vt:lpstr>Project Summary</vt:lpstr>
      <vt:lpstr>Project Summary</vt:lpstr>
      <vt:lpstr>Site 2, 3, &amp; 4 Accessibility</vt:lpstr>
      <vt:lpstr>Hall Park Pictures</vt:lpstr>
      <vt:lpstr>Project Summary</vt:lpstr>
      <vt:lpstr>Project Summary</vt:lpstr>
      <vt:lpstr>Project Summary</vt:lpstr>
      <vt:lpstr>Project Summary</vt:lpstr>
      <vt:lpstr>Contact Information </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Roxanne Lockhart L</cp:lastModifiedBy>
  <cp:revision>382</cp:revision>
  <cp:lastPrinted>2019-03-20T12:14:05Z</cp:lastPrinted>
  <dcterms:created xsi:type="dcterms:W3CDTF">2012-11-29T16:16:02Z</dcterms:created>
  <dcterms:modified xsi:type="dcterms:W3CDTF">2020-10-01T19:21:39Z</dcterms:modified>
</cp:coreProperties>
</file>